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mov" ContentType="video/quicktime"/>
  <Default Extension="wdp" ContentType="image/vnd.ms-photo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1364" r:id="rId2"/>
    <p:sldId id="1103" r:id="rId3"/>
    <p:sldId id="1354" r:id="rId4"/>
    <p:sldId id="1355" r:id="rId5"/>
    <p:sldId id="1104" r:id="rId6"/>
    <p:sldId id="1356" r:id="rId7"/>
    <p:sldId id="1107" r:id="rId8"/>
    <p:sldId id="1108" r:id="rId9"/>
    <p:sldId id="1109" r:id="rId10"/>
    <p:sldId id="825" r:id="rId11"/>
    <p:sldId id="1149" r:id="rId12"/>
    <p:sldId id="1094" r:id="rId13"/>
    <p:sldId id="1095" r:id="rId14"/>
    <p:sldId id="1096" r:id="rId15"/>
    <p:sldId id="1097" r:id="rId16"/>
    <p:sldId id="862" r:id="rId17"/>
    <p:sldId id="1199" r:id="rId18"/>
    <p:sldId id="1201" r:id="rId19"/>
    <p:sldId id="1203" r:id="rId20"/>
    <p:sldId id="1204" r:id="rId21"/>
    <p:sldId id="1272" r:id="rId22"/>
    <p:sldId id="1057" r:id="rId23"/>
    <p:sldId id="1358" r:id="rId24"/>
    <p:sldId id="1060" r:id="rId25"/>
    <p:sldId id="1269" r:id="rId26"/>
    <p:sldId id="1270" r:id="rId27"/>
    <p:sldId id="1271" r:id="rId28"/>
    <p:sldId id="1273" r:id="rId29"/>
    <p:sldId id="1274" r:id="rId30"/>
    <p:sldId id="1333" r:id="rId31"/>
    <p:sldId id="1335" r:id="rId32"/>
    <p:sldId id="1336" r:id="rId33"/>
    <p:sldId id="1334" r:id="rId34"/>
    <p:sldId id="1309" r:id="rId35"/>
    <p:sldId id="1365" r:id="rId36"/>
    <p:sldId id="1366" r:id="rId37"/>
    <p:sldId id="1367" r:id="rId38"/>
    <p:sldId id="1342" r:id="rId39"/>
    <p:sldId id="1252" r:id="rId40"/>
    <p:sldId id="1250" r:id="rId41"/>
    <p:sldId id="1251" r:id="rId42"/>
    <p:sldId id="1343" r:id="rId43"/>
    <p:sldId id="1254" r:id="rId44"/>
    <p:sldId id="1245" r:id="rId45"/>
    <p:sldId id="1247" r:id="rId46"/>
    <p:sldId id="1248" r:id="rId47"/>
    <p:sldId id="1368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3607A"/>
    <a:srgbClr val="FFFFFF"/>
    <a:srgbClr val="00FF00"/>
    <a:srgbClr val="002C3E"/>
    <a:srgbClr val="003348"/>
    <a:srgbClr val="CDD993"/>
    <a:srgbClr val="00332E"/>
    <a:srgbClr val="003300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6" autoAdjust="0"/>
    <p:restoredTop sz="83218" autoAdjust="0"/>
  </p:normalViewPr>
  <p:slideViewPr>
    <p:cSldViewPr snapToGrid="0">
      <p:cViewPr>
        <p:scale>
          <a:sx n="79" d="100"/>
          <a:sy n="79" d="100"/>
        </p:scale>
        <p:origin x="568" y="728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865F-9B6D-45C0-858D-0A3F3B02BBB1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1897-454F-4CA3-8426-223F5CB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12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53535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12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205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13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748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14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031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15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7353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17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089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18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23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19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7482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20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8392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5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2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me introduce to you</a:t>
            </a:r>
            <a:r>
              <a:rPr lang="en-US" baseline="0" dirty="0" smtClean="0"/>
              <a:t> a friend of mine: Miguel. Hi is a wonderful guy, but he does not like his job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Why? Because it is very boring </a:t>
            </a:r>
            <a:endParaRPr lang="en-US" baseline="0" dirty="0" smtClean="0"/>
          </a:p>
          <a:p>
            <a:r>
              <a:rPr lang="en-US" dirty="0" smtClean="0"/>
              <a:t>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23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</a:t>
            </a:r>
            <a:r>
              <a:rPr lang="en-US" baseline="0" dirty="0" smtClean="0"/>
              <a:t> the sake of truth, the paper was rejected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23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31897-454F-4CA3-8426-223F5CBEECC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8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me introduce to you</a:t>
            </a:r>
            <a:r>
              <a:rPr lang="en-US" baseline="0" dirty="0" smtClean="0"/>
              <a:t> a friend of mine: Miguel. Hi is a wonderful guy, but he does not like his job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Why? Because it is very boring </a:t>
            </a:r>
            <a:endParaRPr lang="en-US" baseline="0" dirty="0" smtClean="0"/>
          </a:p>
          <a:p>
            <a:r>
              <a:rPr lang="en-US" dirty="0" smtClean="0"/>
              <a:t>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6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use to think in beautiful thinks like </a:t>
            </a:r>
          </a:p>
          <a:p>
            <a:endParaRPr lang="en-US" dirty="0" smtClean="0"/>
          </a:p>
          <a:p>
            <a:r>
              <a:rPr lang="en-US" dirty="0" smtClean="0"/>
              <a:t>how to play with his grandchildren,</a:t>
            </a:r>
          </a:p>
          <a:p>
            <a:endParaRPr lang="en-US" dirty="0" smtClean="0"/>
          </a:p>
          <a:p>
            <a:r>
              <a:rPr lang="en-US" dirty="0" smtClean="0"/>
              <a:t>The last soccer</a:t>
            </a:r>
            <a:r>
              <a:rPr lang="en-US" baseline="0" dirty="0" smtClean="0"/>
              <a:t> game   -     the weekend with his wife</a:t>
            </a:r>
          </a:p>
          <a:p>
            <a:endParaRPr lang="en-US" baseline="0" dirty="0" smtClean="0"/>
          </a:p>
          <a:p>
            <a:r>
              <a:rPr lang="en-US" dirty="0" smtClean="0"/>
              <a:t>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3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use to think in beautiful thinks like </a:t>
            </a:r>
          </a:p>
          <a:p>
            <a:endParaRPr lang="en-US" dirty="0" smtClean="0"/>
          </a:p>
          <a:p>
            <a:r>
              <a:rPr lang="en-US" dirty="0" smtClean="0"/>
              <a:t>how to play with his grandchildren,</a:t>
            </a:r>
          </a:p>
          <a:p>
            <a:endParaRPr lang="en-US" dirty="0" smtClean="0"/>
          </a:p>
          <a:p>
            <a:r>
              <a:rPr lang="en-US" dirty="0" smtClean="0"/>
              <a:t>The last soccer</a:t>
            </a:r>
            <a:r>
              <a:rPr lang="en-US" baseline="0" dirty="0" smtClean="0"/>
              <a:t> game   -     the weekend with his wife</a:t>
            </a:r>
          </a:p>
          <a:p>
            <a:endParaRPr lang="en-US" baseline="0" dirty="0" smtClean="0"/>
          </a:p>
          <a:p>
            <a:r>
              <a:rPr lang="en-US" dirty="0" smtClean="0"/>
              <a:t>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0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use to think in beautiful thinks like </a:t>
            </a:r>
          </a:p>
          <a:p>
            <a:endParaRPr lang="en-US" dirty="0" smtClean="0"/>
          </a:p>
          <a:p>
            <a:r>
              <a:rPr lang="en-US" dirty="0" smtClean="0"/>
              <a:t>how to play with his grandchildren,</a:t>
            </a:r>
          </a:p>
          <a:p>
            <a:endParaRPr lang="en-US" dirty="0" smtClean="0"/>
          </a:p>
          <a:p>
            <a:r>
              <a:rPr lang="en-US" dirty="0" smtClean="0"/>
              <a:t>The last soccer</a:t>
            </a:r>
            <a:r>
              <a:rPr lang="en-US" baseline="0" dirty="0" smtClean="0"/>
              <a:t> game   -     the weekend with his wife</a:t>
            </a:r>
          </a:p>
          <a:p>
            <a:endParaRPr lang="en-US" baseline="0" dirty="0" smtClean="0"/>
          </a:p>
          <a:p>
            <a:r>
              <a:rPr lang="en-US" dirty="0" smtClean="0"/>
              <a:t> 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20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9996-E95A-6C4A-95EE-D7EBED57F4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10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42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449E9-027C-8C43-B80E-BE5FC0D88678}" type="slidenum">
              <a:rPr lang="en-US"/>
              <a:pPr/>
              <a:t>11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68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B657F-0554-4F11-BE3A-19E43BC8DE95}" type="datetimeFigureOut">
              <a:rPr lang="en-US" smtClean="0"/>
              <a:pPr/>
              <a:t>6/19/18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BD65-1411-44CA-A503-BD12CFAFC5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1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jpeg"/><Relationship Id="rId5" Type="http://schemas.microsoft.com/office/2007/relationships/hdphoto" Target="../media/hdphoto1.wdp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7.jpeg"/><Relationship Id="rId5" Type="http://schemas.microsoft.com/office/2007/relationships/hdphoto" Target="../media/hdphoto3.wdp"/><Relationship Id="rId6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4" Type="http://schemas.openxmlformats.org/officeDocument/2006/relationships/image" Target="../media/image51.png"/><Relationship Id="rId5" Type="http://schemas.microsoft.com/office/2007/relationships/hdphoto" Target="../media/hdphoto4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4" Type="http://schemas.openxmlformats.org/officeDocument/2006/relationships/image" Target="../media/image51.png"/><Relationship Id="rId5" Type="http://schemas.microsoft.com/office/2007/relationships/hdphoto" Target="../media/hdphoto4.wdp"/><Relationship Id="rId6" Type="http://schemas.openxmlformats.org/officeDocument/2006/relationships/image" Target="../media/image54.jpeg"/><Relationship Id="rId7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4" Type="http://schemas.openxmlformats.org/officeDocument/2006/relationships/image" Target="../media/image51.png"/><Relationship Id="rId5" Type="http://schemas.microsoft.com/office/2007/relationships/hdphoto" Target="../media/hdphoto4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audio" Target="../media/audio1.bin"/><Relationship Id="rId5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audio" Target="../media/audio2.bin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Semestre 2018-1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Applications with X-ray Testing</a:t>
            </a:r>
            <a:endParaRPr lang="en-US" sz="2400" b="1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</a:t>
            </a:r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7 </a:t>
            </a:r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4082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826695" y="2588508"/>
            <a:ext cx="2992966" cy="2763055"/>
            <a:chOff x="5826695" y="2588508"/>
            <a:chExt cx="2992966" cy="2763055"/>
          </a:xfrm>
        </p:grpSpPr>
        <p:grpSp>
          <p:nvGrpSpPr>
            <p:cNvPr id="6" name="Group 5"/>
            <p:cNvGrpSpPr/>
            <p:nvPr/>
          </p:nvGrpSpPr>
          <p:grpSpPr>
            <a:xfrm>
              <a:off x="5826695" y="2588508"/>
              <a:ext cx="2992966" cy="2763055"/>
              <a:chOff x="5826695" y="2588508"/>
              <a:chExt cx="2992966" cy="2763055"/>
            </a:xfrm>
          </p:grpSpPr>
          <p:sp>
            <p:nvSpPr>
              <p:cNvPr id="98" name="CuadroTexto 80"/>
              <p:cNvSpPr txBox="1"/>
              <p:nvPr/>
            </p:nvSpPr>
            <p:spPr>
              <a:xfrm>
                <a:off x="6587951" y="4982231"/>
                <a:ext cx="1485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i="1" dirty="0" smtClean="0">
                    <a:latin typeface="Arial"/>
                    <a:cs typeface="Arial"/>
                  </a:rPr>
                  <a:t>X-ray image</a:t>
                </a:r>
              </a:p>
            </p:txBody>
          </p:sp>
          <p:pic>
            <p:nvPicPr>
              <p:cNvPr id="33" name="Picture 32" descr="DualEnergy_PseudoColor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695" y="2588508"/>
                <a:ext cx="2992966" cy="2208465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 rot="20445028" flipV="1">
              <a:off x="7759709" y="3113805"/>
              <a:ext cx="609600" cy="3775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X-ray projection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95" name="CuadroTexto 34"/>
          <p:cNvSpPr txBox="1"/>
          <p:nvPr/>
        </p:nvSpPr>
        <p:spPr>
          <a:xfrm>
            <a:off x="1560833" y="2418772"/>
            <a:ext cx="931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X-ray 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source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96643" y="3904669"/>
            <a:ext cx="3041669" cy="1371600"/>
            <a:chOff x="696643" y="3904669"/>
            <a:chExt cx="3041669" cy="1371600"/>
          </a:xfrm>
        </p:grpSpPr>
        <p:sp>
          <p:nvSpPr>
            <p:cNvPr id="90" name="Rectángulo 6"/>
            <p:cNvSpPr/>
            <p:nvPr/>
          </p:nvSpPr>
          <p:spPr>
            <a:xfrm>
              <a:off x="696643" y="3904669"/>
              <a:ext cx="3041669" cy="1371600"/>
            </a:xfrm>
            <a:prstGeom prst="rect">
              <a:avLst/>
            </a:prstGeom>
            <a:scene3d>
              <a:camera prst="perspectiveFront" fov="7200000">
                <a:rot lat="17339987" lon="0" rev="0"/>
              </a:camera>
              <a:lightRig rig="threePt" dir="t">
                <a:rot lat="0" lon="0" rev="14820000"/>
              </a:lightRig>
            </a:scene3d>
            <a:sp3d extrusionH="152400"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6" name="CuadroTexto 50"/>
            <p:cNvSpPr txBox="1"/>
            <p:nvPr/>
          </p:nvSpPr>
          <p:spPr>
            <a:xfrm>
              <a:off x="1512459" y="4830738"/>
              <a:ext cx="1360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solidFill>
                    <a:srgbClr val="FFFFFF"/>
                  </a:solidFill>
                  <a:latin typeface="Arial"/>
                  <a:cs typeface="Arial"/>
                </a:rPr>
                <a:t>X-ray detector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83859" y="3447469"/>
            <a:ext cx="1822468" cy="1143000"/>
            <a:chOff x="1283859" y="3447469"/>
            <a:chExt cx="1822468" cy="1143000"/>
          </a:xfrm>
        </p:grpSpPr>
        <p:sp>
          <p:nvSpPr>
            <p:cNvPr id="102" name="Rectángulo 43"/>
            <p:cNvSpPr/>
            <p:nvPr/>
          </p:nvSpPr>
          <p:spPr>
            <a:xfrm>
              <a:off x="1283859" y="3447469"/>
              <a:ext cx="1822468" cy="1143000"/>
            </a:xfrm>
            <a:prstGeom prst="rect">
              <a:avLst/>
            </a:prstGeom>
            <a:solidFill>
              <a:srgbClr val="FF6600"/>
            </a:solidFill>
            <a:scene3d>
              <a:camera prst="perspectiveFront" fov="7200000">
                <a:rot lat="17339987" lon="0" rev="0"/>
              </a:camera>
              <a:lightRig rig="threePt" dir="t">
                <a:rot lat="0" lon="0" rev="14820000"/>
              </a:lightRig>
            </a:scene3d>
            <a:sp3d extrusionH="412750"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3" name="Arco de bloque 46"/>
            <p:cNvSpPr/>
            <p:nvPr/>
          </p:nvSpPr>
          <p:spPr>
            <a:xfrm rot="10800000">
              <a:off x="1975261" y="4315643"/>
              <a:ext cx="422571" cy="265728"/>
            </a:xfrm>
            <a:prstGeom prst="blockArc">
              <a:avLst>
                <a:gd name="adj1" fmla="val 10800000"/>
                <a:gd name="adj2" fmla="val 86600"/>
                <a:gd name="adj3" fmla="val 1242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tx1"/>
                </a:solidFill>
              </a:endParaRPr>
            </a:p>
          </p:txBody>
        </p:sp>
        <p:sp>
          <p:nvSpPr>
            <p:cNvPr id="104" name="CuadroTexto 35"/>
            <p:cNvSpPr txBox="1"/>
            <p:nvPr/>
          </p:nvSpPr>
          <p:spPr>
            <a:xfrm>
              <a:off x="1360061" y="3916337"/>
              <a:ext cx="158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Arial"/>
                  <a:cs typeface="Arial"/>
                </a:rPr>
                <a:t>Target object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49815" y="1482796"/>
            <a:ext cx="3076860" cy="2993373"/>
            <a:chOff x="1949815" y="1482796"/>
            <a:chExt cx="3076860" cy="2993373"/>
          </a:xfrm>
        </p:grpSpPr>
        <p:pic>
          <p:nvPicPr>
            <p:cNvPr id="105" name="Imagen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242535" y="2358288"/>
              <a:ext cx="784140" cy="511912"/>
            </a:xfrm>
            <a:prstGeom prst="rect">
              <a:avLst/>
            </a:prstGeom>
          </p:spPr>
        </p:pic>
        <p:sp>
          <p:nvSpPr>
            <p:cNvPr id="106" name="CuadroTexto 68"/>
            <p:cNvSpPr txBox="1"/>
            <p:nvPr/>
          </p:nvSpPr>
          <p:spPr>
            <a:xfrm>
              <a:off x="2689012" y="1482796"/>
              <a:ext cx="158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Arial"/>
                  <a:cs typeface="Arial"/>
                </a:rPr>
                <a:t>Inner part</a:t>
              </a:r>
            </a:p>
          </p:txBody>
        </p:sp>
        <p:sp>
          <p:nvSpPr>
            <p:cNvPr id="109" name="CuadroTexto 71"/>
            <p:cNvSpPr txBox="1"/>
            <p:nvPr/>
          </p:nvSpPr>
          <p:spPr>
            <a:xfrm>
              <a:off x="3164671" y="3394001"/>
              <a:ext cx="1585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smtClean="0">
                  <a:latin typeface="Arial"/>
                  <a:cs typeface="Arial"/>
                </a:rPr>
                <a:t>inside</a:t>
              </a:r>
            </a:p>
          </p:txBody>
        </p:sp>
        <p:sp>
          <p:nvSpPr>
            <p:cNvPr id="110" name="Elipse 21"/>
            <p:cNvSpPr/>
            <p:nvPr/>
          </p:nvSpPr>
          <p:spPr>
            <a:xfrm>
              <a:off x="1949815" y="3409369"/>
              <a:ext cx="1130300" cy="10668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18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1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17" name="Conector recto 40"/>
            <p:cNvCxnSpPr/>
            <p:nvPr/>
          </p:nvCxnSpPr>
          <p:spPr>
            <a:xfrm>
              <a:off x="3505249" y="1870478"/>
              <a:ext cx="750375" cy="3271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Arco 41"/>
            <p:cNvSpPr/>
            <p:nvPr/>
          </p:nvSpPr>
          <p:spPr>
            <a:xfrm rot="19540438">
              <a:off x="2224271" y="3020656"/>
              <a:ext cx="2781300" cy="787400"/>
            </a:xfrm>
            <a:prstGeom prst="arc">
              <a:avLst>
                <a:gd name="adj1" fmla="val 11239701"/>
                <a:gd name="adj2" fmla="val 20537974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11722" y="1419383"/>
            <a:ext cx="1021664" cy="1559260"/>
            <a:chOff x="1511722" y="1419383"/>
            <a:chExt cx="1021664" cy="1559260"/>
          </a:xfrm>
        </p:grpSpPr>
        <p:sp>
          <p:nvSpPr>
            <p:cNvPr id="29" name="Elipse 11"/>
            <p:cNvSpPr/>
            <p:nvPr/>
          </p:nvSpPr>
          <p:spPr>
            <a:xfrm rot="5400000">
              <a:off x="2158977" y="2192684"/>
              <a:ext cx="609600" cy="139219"/>
            </a:xfrm>
            <a:prstGeom prst="ellipse">
              <a:avLst/>
            </a:prstGeom>
            <a:scene3d>
              <a:camera prst="orthographicFront">
                <a:rot lat="19799991" lon="0" rev="0"/>
              </a:camera>
              <a:lightRig rig="threePt" dir="t"/>
            </a:scene3d>
            <a:sp3d extrusionH="2540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ipse 12"/>
            <p:cNvSpPr/>
            <p:nvPr/>
          </p:nvSpPr>
          <p:spPr>
            <a:xfrm rot="5400000">
              <a:off x="1904977" y="2610823"/>
              <a:ext cx="457200" cy="278439"/>
            </a:xfrm>
            <a:prstGeom prst="ellipse">
              <a:avLst/>
            </a:prstGeom>
            <a:scene3d>
              <a:camera prst="orthographicFront">
                <a:rot lat="21301128" lon="16720921" rev="21577317"/>
              </a:camera>
              <a:lightRig rig="threePt" dir="t"/>
            </a:scene3d>
            <a:sp3d extrusionH="203200">
              <a:bevelT w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adroTexto 20"/>
            <p:cNvSpPr txBox="1"/>
            <p:nvPr/>
          </p:nvSpPr>
          <p:spPr>
            <a:xfrm>
              <a:off x="1511722" y="1419383"/>
              <a:ext cx="84948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>
                  <a:latin typeface="Arial"/>
                  <a:cs typeface="Arial"/>
                </a:rPr>
                <a:t>X-Ray</a:t>
              </a:r>
            </a:p>
            <a:p>
              <a:pPr algn="ctr"/>
              <a:r>
                <a:rPr lang="en-US" sz="1600" i="1" dirty="0" smtClean="0">
                  <a:latin typeface="Arial"/>
                  <a:cs typeface="Arial"/>
                </a:rPr>
                <a:t>source</a:t>
              </a:r>
              <a:endParaRPr lang="en-US" sz="1600" i="1" dirty="0">
                <a:latin typeface="Arial"/>
                <a:cs typeface="Aria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01510" y="2837076"/>
            <a:ext cx="1455990" cy="1734923"/>
            <a:chOff x="1680910" y="2837077"/>
            <a:chExt cx="913184" cy="838992"/>
          </a:xfrm>
        </p:grpSpPr>
        <p:cxnSp>
          <p:nvCxnSpPr>
            <p:cNvPr id="92" name="Conector recto 22"/>
            <p:cNvCxnSpPr/>
            <p:nvPr/>
          </p:nvCxnSpPr>
          <p:spPr>
            <a:xfrm rot="16200000" flipH="1">
              <a:off x="2023203" y="2951985"/>
              <a:ext cx="685800" cy="455983"/>
            </a:xfrm>
            <a:prstGeom prst="line">
              <a:avLst/>
            </a:prstGeom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23"/>
            <p:cNvCxnSpPr/>
            <p:nvPr/>
          </p:nvCxnSpPr>
          <p:spPr>
            <a:xfrm rot="5400000">
              <a:off x="1717795" y="3255781"/>
              <a:ext cx="838200" cy="2376"/>
            </a:xfrm>
            <a:prstGeom prst="line">
              <a:avLst/>
            </a:prstGeom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26"/>
            <p:cNvCxnSpPr/>
            <p:nvPr/>
          </p:nvCxnSpPr>
          <p:spPr>
            <a:xfrm rot="5400000">
              <a:off x="1566993" y="2951788"/>
              <a:ext cx="685006" cy="457171"/>
            </a:xfrm>
            <a:prstGeom prst="line">
              <a:avLst/>
            </a:prstGeom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7"/>
          <p:cNvSpPr/>
          <p:nvPr/>
        </p:nvSpPr>
        <p:spPr>
          <a:xfrm>
            <a:off x="7060897" y="2755900"/>
            <a:ext cx="1130603" cy="850900"/>
          </a:xfrm>
          <a:custGeom>
            <a:avLst/>
            <a:gdLst>
              <a:gd name="connsiteX0" fmla="*/ 51103 w 1130603"/>
              <a:gd name="connsiteY0" fmla="*/ 254000 h 850900"/>
              <a:gd name="connsiteX1" fmla="*/ 51103 w 1130603"/>
              <a:gd name="connsiteY1" fmla="*/ 254000 h 850900"/>
              <a:gd name="connsiteX2" fmla="*/ 101903 w 1130603"/>
              <a:gd name="connsiteY2" fmla="*/ 355600 h 850900"/>
              <a:gd name="connsiteX3" fmla="*/ 152703 w 1130603"/>
              <a:gd name="connsiteY3" fmla="*/ 431800 h 850900"/>
              <a:gd name="connsiteX4" fmla="*/ 114603 w 1130603"/>
              <a:gd name="connsiteY4" fmla="*/ 546100 h 850900"/>
              <a:gd name="connsiteX5" fmla="*/ 101903 w 1130603"/>
              <a:gd name="connsiteY5" fmla="*/ 584200 h 850900"/>
              <a:gd name="connsiteX6" fmla="*/ 89203 w 1130603"/>
              <a:gd name="connsiteY6" fmla="*/ 622300 h 850900"/>
              <a:gd name="connsiteX7" fmla="*/ 63803 w 1130603"/>
              <a:gd name="connsiteY7" fmla="*/ 736600 h 850900"/>
              <a:gd name="connsiteX8" fmla="*/ 76503 w 1130603"/>
              <a:gd name="connsiteY8" fmla="*/ 800100 h 850900"/>
              <a:gd name="connsiteX9" fmla="*/ 114603 w 1130603"/>
              <a:gd name="connsiteY9" fmla="*/ 825500 h 850900"/>
              <a:gd name="connsiteX10" fmla="*/ 203503 w 1130603"/>
              <a:gd name="connsiteY10" fmla="*/ 850900 h 850900"/>
              <a:gd name="connsiteX11" fmla="*/ 292403 w 1130603"/>
              <a:gd name="connsiteY11" fmla="*/ 838200 h 850900"/>
              <a:gd name="connsiteX12" fmla="*/ 317803 w 1130603"/>
              <a:gd name="connsiteY12" fmla="*/ 762000 h 850900"/>
              <a:gd name="connsiteX13" fmla="*/ 343203 w 1130603"/>
              <a:gd name="connsiteY13" fmla="*/ 723900 h 850900"/>
              <a:gd name="connsiteX14" fmla="*/ 368603 w 1130603"/>
              <a:gd name="connsiteY14" fmla="*/ 647700 h 850900"/>
              <a:gd name="connsiteX15" fmla="*/ 381303 w 1130603"/>
              <a:gd name="connsiteY15" fmla="*/ 609600 h 850900"/>
              <a:gd name="connsiteX16" fmla="*/ 394003 w 1130603"/>
              <a:gd name="connsiteY16" fmla="*/ 482600 h 850900"/>
              <a:gd name="connsiteX17" fmla="*/ 432103 w 1130603"/>
              <a:gd name="connsiteY17" fmla="*/ 469900 h 850900"/>
              <a:gd name="connsiteX18" fmla="*/ 584503 w 1130603"/>
              <a:gd name="connsiteY18" fmla="*/ 457200 h 850900"/>
              <a:gd name="connsiteX19" fmla="*/ 635303 w 1130603"/>
              <a:gd name="connsiteY19" fmla="*/ 342900 h 850900"/>
              <a:gd name="connsiteX20" fmla="*/ 648003 w 1130603"/>
              <a:gd name="connsiteY20" fmla="*/ 304800 h 850900"/>
              <a:gd name="connsiteX21" fmla="*/ 724203 w 1130603"/>
              <a:gd name="connsiteY21" fmla="*/ 254000 h 850900"/>
              <a:gd name="connsiteX22" fmla="*/ 952803 w 1130603"/>
              <a:gd name="connsiteY22" fmla="*/ 228600 h 850900"/>
              <a:gd name="connsiteX23" fmla="*/ 1105203 w 1130603"/>
              <a:gd name="connsiteY23" fmla="*/ 203200 h 850900"/>
              <a:gd name="connsiteX24" fmla="*/ 1130603 w 1130603"/>
              <a:gd name="connsiteY24" fmla="*/ 127000 h 850900"/>
              <a:gd name="connsiteX25" fmla="*/ 1117903 w 1130603"/>
              <a:gd name="connsiteY25" fmla="*/ 25400 h 850900"/>
              <a:gd name="connsiteX26" fmla="*/ 1041703 w 1130603"/>
              <a:gd name="connsiteY26" fmla="*/ 0 h 850900"/>
              <a:gd name="connsiteX27" fmla="*/ 698803 w 1130603"/>
              <a:gd name="connsiteY27" fmla="*/ 12700 h 850900"/>
              <a:gd name="connsiteX28" fmla="*/ 203503 w 1130603"/>
              <a:gd name="connsiteY28" fmla="*/ 25400 h 850900"/>
              <a:gd name="connsiteX29" fmla="*/ 165403 w 1130603"/>
              <a:gd name="connsiteY29" fmla="*/ 50800 h 850900"/>
              <a:gd name="connsiteX30" fmla="*/ 127303 w 1130603"/>
              <a:gd name="connsiteY30" fmla="*/ 63500 h 850900"/>
              <a:gd name="connsiteX31" fmla="*/ 101903 w 1130603"/>
              <a:gd name="connsiteY31" fmla="*/ 101600 h 850900"/>
              <a:gd name="connsiteX32" fmla="*/ 101903 w 1130603"/>
              <a:gd name="connsiteY32" fmla="*/ 203200 h 850900"/>
              <a:gd name="connsiteX33" fmla="*/ 63803 w 1130603"/>
              <a:gd name="connsiteY33" fmla="*/ 215900 h 850900"/>
              <a:gd name="connsiteX34" fmla="*/ 25703 w 1130603"/>
              <a:gd name="connsiteY34" fmla="*/ 241300 h 850900"/>
              <a:gd name="connsiteX35" fmla="*/ 303 w 1130603"/>
              <a:gd name="connsiteY35" fmla="*/ 279400 h 850900"/>
              <a:gd name="connsiteX36" fmla="*/ 63803 w 1130603"/>
              <a:gd name="connsiteY36" fmla="*/ 317500 h 850900"/>
              <a:gd name="connsiteX37" fmla="*/ 63803 w 1130603"/>
              <a:gd name="connsiteY37" fmla="*/ 31750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30603" h="850900">
                <a:moveTo>
                  <a:pt x="51103" y="254000"/>
                </a:moveTo>
                <a:lnTo>
                  <a:pt x="51103" y="254000"/>
                </a:lnTo>
                <a:cubicBezTo>
                  <a:pt x="68036" y="287867"/>
                  <a:pt x="81575" y="323656"/>
                  <a:pt x="101903" y="355600"/>
                </a:cubicBezTo>
                <a:cubicBezTo>
                  <a:pt x="168495" y="460245"/>
                  <a:pt x="120142" y="334117"/>
                  <a:pt x="152703" y="431800"/>
                </a:cubicBezTo>
                <a:lnTo>
                  <a:pt x="114603" y="546100"/>
                </a:lnTo>
                <a:lnTo>
                  <a:pt x="101903" y="584200"/>
                </a:lnTo>
                <a:cubicBezTo>
                  <a:pt x="97670" y="596900"/>
                  <a:pt x="92450" y="609313"/>
                  <a:pt x="89203" y="622300"/>
                </a:cubicBezTo>
                <a:cubicBezTo>
                  <a:pt x="71268" y="694041"/>
                  <a:pt x="79926" y="655984"/>
                  <a:pt x="63803" y="736600"/>
                </a:cubicBezTo>
                <a:cubicBezTo>
                  <a:pt x="68036" y="757767"/>
                  <a:pt x="65793" y="781358"/>
                  <a:pt x="76503" y="800100"/>
                </a:cubicBezTo>
                <a:cubicBezTo>
                  <a:pt x="84076" y="813352"/>
                  <a:pt x="100951" y="818674"/>
                  <a:pt x="114603" y="825500"/>
                </a:cubicBezTo>
                <a:cubicBezTo>
                  <a:pt x="132823" y="834610"/>
                  <a:pt x="187227" y="846831"/>
                  <a:pt x="203503" y="850900"/>
                </a:cubicBezTo>
                <a:cubicBezTo>
                  <a:pt x="233136" y="846667"/>
                  <a:pt x="268774" y="856578"/>
                  <a:pt x="292403" y="838200"/>
                </a:cubicBezTo>
                <a:cubicBezTo>
                  <a:pt x="313537" y="821762"/>
                  <a:pt x="302951" y="784277"/>
                  <a:pt x="317803" y="762000"/>
                </a:cubicBezTo>
                <a:cubicBezTo>
                  <a:pt x="326270" y="749300"/>
                  <a:pt x="337004" y="737848"/>
                  <a:pt x="343203" y="723900"/>
                </a:cubicBezTo>
                <a:cubicBezTo>
                  <a:pt x="354077" y="699434"/>
                  <a:pt x="360136" y="673100"/>
                  <a:pt x="368603" y="647700"/>
                </a:cubicBezTo>
                <a:lnTo>
                  <a:pt x="381303" y="609600"/>
                </a:lnTo>
                <a:cubicBezTo>
                  <a:pt x="385536" y="567267"/>
                  <a:pt x="379464" y="522583"/>
                  <a:pt x="394003" y="482600"/>
                </a:cubicBezTo>
                <a:cubicBezTo>
                  <a:pt x="398578" y="470019"/>
                  <a:pt x="418833" y="471669"/>
                  <a:pt x="432103" y="469900"/>
                </a:cubicBezTo>
                <a:cubicBezTo>
                  <a:pt x="482632" y="463163"/>
                  <a:pt x="533703" y="461433"/>
                  <a:pt x="584503" y="457200"/>
                </a:cubicBezTo>
                <a:cubicBezTo>
                  <a:pt x="650033" y="260611"/>
                  <a:pt x="574926" y="463655"/>
                  <a:pt x="635303" y="342900"/>
                </a:cubicBezTo>
                <a:cubicBezTo>
                  <a:pt x="641290" y="330926"/>
                  <a:pt x="638537" y="314266"/>
                  <a:pt x="648003" y="304800"/>
                </a:cubicBezTo>
                <a:cubicBezTo>
                  <a:pt x="669589" y="283214"/>
                  <a:pt x="694587" y="261404"/>
                  <a:pt x="724203" y="254000"/>
                </a:cubicBezTo>
                <a:cubicBezTo>
                  <a:pt x="832647" y="226889"/>
                  <a:pt x="757593" y="242544"/>
                  <a:pt x="952803" y="228600"/>
                </a:cubicBezTo>
                <a:lnTo>
                  <a:pt x="1105203" y="203200"/>
                </a:lnTo>
                <a:lnTo>
                  <a:pt x="1130603" y="127000"/>
                </a:lnTo>
                <a:cubicBezTo>
                  <a:pt x="1126370" y="93133"/>
                  <a:pt x="1137475" y="53361"/>
                  <a:pt x="1117903" y="25400"/>
                </a:cubicBezTo>
                <a:cubicBezTo>
                  <a:pt x="1102549" y="3466"/>
                  <a:pt x="1041703" y="0"/>
                  <a:pt x="1041703" y="0"/>
                </a:cubicBezTo>
                <a:lnTo>
                  <a:pt x="698803" y="12700"/>
                </a:lnTo>
                <a:cubicBezTo>
                  <a:pt x="533725" y="17702"/>
                  <a:pt x="368238" y="13633"/>
                  <a:pt x="203503" y="25400"/>
                </a:cubicBezTo>
                <a:cubicBezTo>
                  <a:pt x="188278" y="26487"/>
                  <a:pt x="179055" y="43974"/>
                  <a:pt x="165403" y="50800"/>
                </a:cubicBezTo>
                <a:cubicBezTo>
                  <a:pt x="153429" y="56787"/>
                  <a:pt x="140003" y="59267"/>
                  <a:pt x="127303" y="63500"/>
                </a:cubicBezTo>
                <a:cubicBezTo>
                  <a:pt x="118836" y="76200"/>
                  <a:pt x="103796" y="86454"/>
                  <a:pt x="101903" y="101600"/>
                </a:cubicBezTo>
                <a:cubicBezTo>
                  <a:pt x="97763" y="134723"/>
                  <a:pt x="133501" y="171602"/>
                  <a:pt x="101903" y="203200"/>
                </a:cubicBezTo>
                <a:cubicBezTo>
                  <a:pt x="92437" y="212666"/>
                  <a:pt x="75777" y="209913"/>
                  <a:pt x="63803" y="215900"/>
                </a:cubicBezTo>
                <a:cubicBezTo>
                  <a:pt x="50151" y="222726"/>
                  <a:pt x="38403" y="232833"/>
                  <a:pt x="25703" y="241300"/>
                </a:cubicBezTo>
                <a:cubicBezTo>
                  <a:pt x="17236" y="254000"/>
                  <a:pt x="-2690" y="264433"/>
                  <a:pt x="303" y="279400"/>
                </a:cubicBezTo>
                <a:cubicBezTo>
                  <a:pt x="2006" y="287914"/>
                  <a:pt x="52208" y="311703"/>
                  <a:pt x="63803" y="317500"/>
                </a:cubicBezTo>
                <a:lnTo>
                  <a:pt x="63803" y="31750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6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X-ray system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0" y="1242000"/>
            <a:ext cx="7776000" cy="532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4463" y="6076098"/>
            <a:ext cx="7796711" cy="369332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X-ray Testing Lab at UC </a:t>
            </a:r>
            <a:r>
              <a:rPr lang="mr-IN" dirty="0" smtClean="0"/>
              <a:t>–</a:t>
            </a:r>
            <a:r>
              <a:rPr lang="en-US" dirty="0" smtClean="0"/>
              <a:t> Santiago, Chile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8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X-ray system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 descr="Macintosh HD:Users:domingomery:Dropbox:Mingo:Projects:Fondecyt:2010-Regular:Informes:2010-Avance:picker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95" y="1242000"/>
            <a:ext cx="7776000" cy="53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04463" y="6076098"/>
            <a:ext cx="7796711" cy="369332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X-ray Testing Lab at UC </a:t>
            </a:r>
            <a:r>
              <a:rPr lang="mr-IN" dirty="0" smtClean="0"/>
              <a:t>–</a:t>
            </a:r>
            <a:r>
              <a:rPr lang="en-US" dirty="0" smtClean="0"/>
              <a:t> Santiago, Chile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4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X-ray system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 descr="Macintosh HD:Users:domingomery:Dropbox:Mingo:Projects:Fondecyt:2010-Regular:Informes:2010-Avance:ABBX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89" y="1182476"/>
            <a:ext cx="7008178" cy="48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08000" y="5784112"/>
            <a:ext cx="1086884" cy="59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4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X-ray system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 descr="Macintosh HD:Users:domingomery:Dropbox:Mingo:Projects:Fondecyt:2010-Regular:Informes:2011-Avance:PickerInsid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200" y="1242000"/>
            <a:ext cx="7776000" cy="532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/>
          <p:cNvGrpSpPr/>
          <p:nvPr/>
        </p:nvGrpSpPr>
        <p:grpSpPr>
          <a:xfrm rot="195967">
            <a:off x="1621098" y="3916717"/>
            <a:ext cx="5373458" cy="1126435"/>
            <a:chOff x="1621446" y="3670852"/>
            <a:chExt cx="4962340" cy="112643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621446" y="3670852"/>
              <a:ext cx="4421545" cy="561525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1628953" y="3855131"/>
              <a:ext cx="4876800" cy="38946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673526" y="4214191"/>
              <a:ext cx="4806787" cy="3925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639252" y="4266244"/>
              <a:ext cx="4944534" cy="27093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636459" y="4279510"/>
              <a:ext cx="4883611" cy="517777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804463" y="6076098"/>
            <a:ext cx="7796711" cy="369332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X-ray Testing Lab at UC </a:t>
            </a:r>
            <a:r>
              <a:rPr lang="mr-IN" dirty="0" smtClean="0"/>
              <a:t>–</a:t>
            </a:r>
            <a:r>
              <a:rPr lang="en-US" dirty="0" smtClean="0"/>
              <a:t> Santiago, Chile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X-ray system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 descr="Macintosh HD:Users:domingomery:Dropbox:Mingo:Projects:Fondecyt:2010-Regular:Informes:2011-Avance:PickerLaptop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" y="1242000"/>
            <a:ext cx="7776000" cy="53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04463" y="6076098"/>
            <a:ext cx="7796711" cy="369332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X-ray Testing Lab at UC </a:t>
            </a:r>
            <a:r>
              <a:rPr lang="mr-IN" dirty="0" smtClean="0"/>
              <a:t>–</a:t>
            </a:r>
            <a:r>
              <a:rPr lang="en-US" dirty="0" smtClean="0"/>
              <a:t> Santiago, Chile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4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007100" y="88900"/>
            <a:ext cx="3098800" cy="226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3606581" y="4792840"/>
            <a:ext cx="2793577" cy="2065161"/>
            <a:chOff x="3606581" y="4792839"/>
            <a:chExt cx="2793577" cy="2065161"/>
          </a:xfrm>
        </p:grpSpPr>
        <p:pic>
          <p:nvPicPr>
            <p:cNvPr id="6" name="Picture 5" descr="DualEnergy_PseudoColor.png"/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581" y="4792839"/>
              <a:ext cx="2704908" cy="1995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4191000" y="6519446"/>
              <a:ext cx="2209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/>
                  <a:cs typeface="Trebuchet MS"/>
                </a:rPr>
                <a:t>Hi Energy X-ray Image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3595" y="1559808"/>
            <a:ext cx="2992966" cy="2563347"/>
            <a:chOff x="73595" y="1559807"/>
            <a:chExt cx="2992966" cy="2563347"/>
          </a:xfrm>
        </p:grpSpPr>
        <p:pic>
          <p:nvPicPr>
            <p:cNvPr id="5" name="Picture 4" descr="DualEnergy_PseudoColor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5" y="1559807"/>
              <a:ext cx="2992966" cy="220846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73100" y="3784600"/>
              <a:ext cx="23830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/>
                  <a:cs typeface="Trebuchet MS"/>
                </a:rPr>
                <a:t>Low Energy X-ray Image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Dual Energy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68912" y="1051808"/>
            <a:ext cx="2692403" cy="2912535"/>
            <a:chOff x="3668910" y="1051807"/>
            <a:chExt cx="2692403" cy="2912535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702777" y="1051807"/>
              <a:ext cx="3" cy="291253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3668910" y="3913540"/>
              <a:ext cx="2692403" cy="169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 15"/>
          <p:cNvSpPr/>
          <p:nvPr/>
        </p:nvSpPr>
        <p:spPr>
          <a:xfrm>
            <a:off x="4457700" y="1039170"/>
            <a:ext cx="1930138" cy="2148531"/>
          </a:xfrm>
          <a:custGeom>
            <a:avLst/>
            <a:gdLst>
              <a:gd name="connsiteX0" fmla="*/ 0 w 1930400"/>
              <a:gd name="connsiteY0" fmla="*/ 0 h 2302933"/>
              <a:gd name="connsiteX1" fmla="*/ 321733 w 1930400"/>
              <a:gd name="connsiteY1" fmla="*/ 1761066 h 2302933"/>
              <a:gd name="connsiteX2" fmla="*/ 1930400 w 1930400"/>
              <a:gd name="connsiteY2" fmla="*/ 2302933 h 2302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0400" h="2302933">
                <a:moveTo>
                  <a:pt x="0" y="0"/>
                </a:moveTo>
                <a:cubicBezTo>
                  <a:pt x="0" y="688622"/>
                  <a:pt x="0" y="1377244"/>
                  <a:pt x="321733" y="1761066"/>
                </a:cubicBezTo>
                <a:cubicBezTo>
                  <a:pt x="643466" y="2144888"/>
                  <a:pt x="1286933" y="2223910"/>
                  <a:pt x="1930400" y="2302933"/>
                </a:cubicBezTo>
              </a:path>
            </a:pathLst>
          </a:custGeom>
          <a:ln w="5715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978400" y="1059114"/>
            <a:ext cx="1351720" cy="1684087"/>
          </a:xfrm>
          <a:custGeom>
            <a:avLst/>
            <a:gdLst>
              <a:gd name="connsiteX0" fmla="*/ 0 w 1930400"/>
              <a:gd name="connsiteY0" fmla="*/ 0 h 2302933"/>
              <a:gd name="connsiteX1" fmla="*/ 321733 w 1930400"/>
              <a:gd name="connsiteY1" fmla="*/ 1761066 h 2302933"/>
              <a:gd name="connsiteX2" fmla="*/ 1930400 w 1930400"/>
              <a:gd name="connsiteY2" fmla="*/ 2302933 h 2302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0400" h="2302933">
                <a:moveTo>
                  <a:pt x="0" y="0"/>
                </a:moveTo>
                <a:cubicBezTo>
                  <a:pt x="0" y="688622"/>
                  <a:pt x="0" y="1377244"/>
                  <a:pt x="321733" y="1761066"/>
                </a:cubicBezTo>
                <a:cubicBezTo>
                  <a:pt x="643466" y="2144888"/>
                  <a:pt x="1286933" y="2223910"/>
                  <a:pt x="1930400" y="2302933"/>
                </a:cubicBezTo>
              </a:path>
            </a:pathLst>
          </a:custGeom>
          <a:ln w="5715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5"/>
          <p:cNvSpPr/>
          <p:nvPr/>
        </p:nvSpPr>
        <p:spPr>
          <a:xfrm>
            <a:off x="3964921" y="1000680"/>
            <a:ext cx="2442161" cy="2653093"/>
          </a:xfrm>
          <a:custGeom>
            <a:avLst/>
            <a:gdLst>
              <a:gd name="connsiteX0" fmla="*/ 0 w 1930400"/>
              <a:gd name="connsiteY0" fmla="*/ 0 h 2302933"/>
              <a:gd name="connsiteX1" fmla="*/ 321733 w 1930400"/>
              <a:gd name="connsiteY1" fmla="*/ 1761066 h 2302933"/>
              <a:gd name="connsiteX2" fmla="*/ 1930400 w 1930400"/>
              <a:gd name="connsiteY2" fmla="*/ 2302933 h 2302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0400" h="2302933">
                <a:moveTo>
                  <a:pt x="0" y="0"/>
                </a:moveTo>
                <a:cubicBezTo>
                  <a:pt x="0" y="688622"/>
                  <a:pt x="0" y="1377244"/>
                  <a:pt x="321733" y="1761066"/>
                </a:cubicBezTo>
                <a:cubicBezTo>
                  <a:pt x="643466" y="2144888"/>
                  <a:pt x="1286933" y="2223910"/>
                  <a:pt x="1930400" y="2302933"/>
                </a:cubicBezTo>
              </a:path>
            </a:pathLst>
          </a:cu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519498" y="1411640"/>
            <a:ext cx="3145182" cy="2540000"/>
            <a:chOff x="519498" y="1411640"/>
            <a:chExt cx="3145182" cy="2540000"/>
          </a:xfrm>
        </p:grpSpPr>
        <p:sp>
          <p:nvSpPr>
            <p:cNvPr id="9" name="Rectangle 8"/>
            <p:cNvSpPr/>
            <p:nvPr/>
          </p:nvSpPr>
          <p:spPr>
            <a:xfrm rot="16200000">
              <a:off x="2174547" y="2461506"/>
              <a:ext cx="2540000" cy="440267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19498" y="3078984"/>
              <a:ext cx="153923" cy="19243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384794" y="2549721"/>
              <a:ext cx="153923" cy="19243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11" name="Elbow Connector 10"/>
            <p:cNvCxnSpPr>
              <a:stCxn id="15" idx="0"/>
              <a:endCxn id="18" idx="2"/>
            </p:cNvCxnSpPr>
            <p:nvPr/>
          </p:nvCxnSpPr>
          <p:spPr>
            <a:xfrm rot="5400000" flipH="1" flipV="1">
              <a:off x="1774105" y="1468295"/>
              <a:ext cx="433044" cy="2788334"/>
            </a:xfrm>
            <a:prstGeom prst="bentConnector2">
              <a:avLst/>
            </a:prstGeom>
            <a:ln>
              <a:solidFill>
                <a:srgbClr val="F7964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681614" y="3968574"/>
            <a:ext cx="2540000" cy="2376249"/>
            <a:chOff x="3681614" y="3968573"/>
            <a:chExt cx="2540000" cy="2376249"/>
          </a:xfrm>
        </p:grpSpPr>
        <p:sp>
          <p:nvSpPr>
            <p:cNvPr id="8" name="Rectangle 7"/>
            <p:cNvSpPr/>
            <p:nvPr/>
          </p:nvSpPr>
          <p:spPr>
            <a:xfrm>
              <a:off x="3681614" y="3968573"/>
              <a:ext cx="2540000" cy="440267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986598" y="6152384"/>
              <a:ext cx="153923" cy="192438"/>
            </a:xfrm>
            <a:prstGeom prst="ellipse">
              <a:avLst/>
            </a:prstGeom>
            <a:solidFill>
              <a:srgbClr val="E46C0A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5746994" y="4061021"/>
              <a:ext cx="153923" cy="192438"/>
            </a:xfrm>
            <a:prstGeom prst="ellipse">
              <a:avLst/>
            </a:prstGeom>
            <a:solidFill>
              <a:srgbClr val="E46C0A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22" name="Elbow Connector 21"/>
            <p:cNvCxnSpPr>
              <a:stCxn id="20" idx="6"/>
              <a:endCxn id="21" idx="4"/>
            </p:cNvCxnSpPr>
            <p:nvPr/>
          </p:nvCxnSpPr>
          <p:spPr>
            <a:xfrm flipV="1">
              <a:off x="4140521" y="4253459"/>
              <a:ext cx="1683435" cy="1995144"/>
            </a:xfrm>
            <a:prstGeom prst="bentConnector2">
              <a:avLst/>
            </a:prstGeom>
            <a:ln>
              <a:solidFill>
                <a:srgbClr val="F7964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538717" y="2575121"/>
            <a:ext cx="2362200" cy="1485900"/>
            <a:chOff x="3538717" y="2575121"/>
            <a:chExt cx="2362200" cy="1485900"/>
          </a:xfrm>
          <a:solidFill>
            <a:srgbClr val="E46C0A"/>
          </a:solidFill>
        </p:grpSpPr>
        <p:cxnSp>
          <p:nvCxnSpPr>
            <p:cNvPr id="30" name="Elbow Connector 29"/>
            <p:cNvCxnSpPr>
              <a:stCxn id="18" idx="6"/>
              <a:endCxn id="21" idx="0"/>
            </p:cNvCxnSpPr>
            <p:nvPr/>
          </p:nvCxnSpPr>
          <p:spPr>
            <a:xfrm>
              <a:off x="3538717" y="2645940"/>
              <a:ext cx="2285239" cy="1415081"/>
            </a:xfrm>
            <a:prstGeom prst="bentConnector2">
              <a:avLst/>
            </a:prstGeom>
            <a:grpFill/>
            <a:ln>
              <a:solidFill>
                <a:srgbClr val="F796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746994" y="2575121"/>
              <a:ext cx="153923" cy="192438"/>
            </a:xfrm>
            <a:prstGeom prst="ellipse">
              <a:avLst/>
            </a:prstGeom>
            <a:grpFill/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pic>
        <p:nvPicPr>
          <p:cNvPr id="55" name="Picture 54" descr="DualEnergy_PseudoCol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82055"/>
            <a:ext cx="3060438" cy="2258252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5878375" y="1698821"/>
            <a:ext cx="721042" cy="904482"/>
            <a:chOff x="5878375" y="1698821"/>
            <a:chExt cx="721042" cy="904482"/>
          </a:xfrm>
        </p:grpSpPr>
        <p:sp>
          <p:nvSpPr>
            <p:cNvPr id="34" name="Oval 33"/>
            <p:cNvSpPr/>
            <p:nvPr/>
          </p:nvSpPr>
          <p:spPr>
            <a:xfrm>
              <a:off x="6445494" y="1698821"/>
              <a:ext cx="153923" cy="192438"/>
            </a:xfrm>
            <a:prstGeom prst="ellipse">
              <a:avLst/>
            </a:prstGeom>
            <a:solidFill>
              <a:srgbClr val="E46C0A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36" name="Straight Arrow Connector 35"/>
            <p:cNvCxnSpPr>
              <a:stCxn id="31" idx="7"/>
              <a:endCxn id="34" idx="3"/>
            </p:cNvCxnSpPr>
            <p:nvPr/>
          </p:nvCxnSpPr>
          <p:spPr>
            <a:xfrm flipV="1">
              <a:off x="5878375" y="1863077"/>
              <a:ext cx="589661" cy="740226"/>
            </a:xfrm>
            <a:prstGeom prst="straightConnector1">
              <a:avLst/>
            </a:prstGeom>
            <a:ln>
              <a:solidFill>
                <a:srgbClr val="F7964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56000" y="466922"/>
            <a:ext cx="6130719" cy="4773001"/>
            <a:chOff x="455998" y="466921"/>
            <a:chExt cx="6130719" cy="4773001"/>
          </a:xfrm>
          <a:solidFill>
            <a:srgbClr val="3366FF"/>
          </a:solidFill>
        </p:grpSpPr>
        <p:sp>
          <p:nvSpPr>
            <p:cNvPr id="44" name="Oval 43"/>
            <p:cNvSpPr/>
            <p:nvPr/>
          </p:nvSpPr>
          <p:spPr>
            <a:xfrm>
              <a:off x="455998" y="1986784"/>
              <a:ext cx="153923" cy="192438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3384794" y="3146621"/>
              <a:ext cx="153923" cy="192438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46" name="Elbow Connector 45"/>
            <p:cNvCxnSpPr>
              <a:stCxn id="44" idx="6"/>
              <a:endCxn id="45" idx="2"/>
            </p:cNvCxnSpPr>
            <p:nvPr/>
          </p:nvCxnSpPr>
          <p:spPr>
            <a:xfrm>
              <a:off x="609921" y="2083003"/>
              <a:ext cx="2774873" cy="1159837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935798" y="5047484"/>
              <a:ext cx="153923" cy="192438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565894" y="4061021"/>
              <a:ext cx="153923" cy="192438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49" name="Elbow Connector 48"/>
            <p:cNvCxnSpPr>
              <a:stCxn id="47" idx="0"/>
              <a:endCxn id="48" idx="4"/>
            </p:cNvCxnSpPr>
            <p:nvPr/>
          </p:nvCxnSpPr>
          <p:spPr>
            <a:xfrm rot="5400000" flipH="1" flipV="1">
              <a:off x="3930796" y="4335424"/>
              <a:ext cx="794025" cy="630096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45" idx="6"/>
              <a:endCxn id="48" idx="0"/>
            </p:cNvCxnSpPr>
            <p:nvPr/>
          </p:nvCxnSpPr>
          <p:spPr>
            <a:xfrm>
              <a:off x="3538717" y="3242840"/>
              <a:ext cx="1104139" cy="818181"/>
            </a:xfrm>
            <a:prstGeom prst="bentConnector2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4565894" y="3172021"/>
              <a:ext cx="153923" cy="192438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52" name="Straight Arrow Connector 51"/>
            <p:cNvCxnSpPr>
              <a:stCxn id="51" idx="7"/>
            </p:cNvCxnSpPr>
            <p:nvPr/>
          </p:nvCxnSpPr>
          <p:spPr>
            <a:xfrm flipV="1">
              <a:off x="4697275" y="660400"/>
              <a:ext cx="1716225" cy="2539803"/>
            </a:xfrm>
            <a:prstGeom prst="straightConnector1">
              <a:avLst/>
            </a:prstGeom>
            <a:grpFill/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6432794" y="466921"/>
              <a:ext cx="153923" cy="192438"/>
            </a:xfrm>
            <a:prstGeom prst="ellipse">
              <a:avLst/>
            </a:prstGeom>
            <a:grpFill/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 rot="16200000">
            <a:off x="846808" y="950032"/>
            <a:ext cx="4958835" cy="6572733"/>
            <a:chOff x="-213358" y="-1848259"/>
            <a:chExt cx="4958835" cy="6572733"/>
          </a:xfrm>
        </p:grpSpPr>
        <p:grpSp>
          <p:nvGrpSpPr>
            <p:cNvPr id="68" name="Group 67"/>
            <p:cNvGrpSpPr/>
            <p:nvPr/>
          </p:nvGrpSpPr>
          <p:grpSpPr>
            <a:xfrm>
              <a:off x="-213358" y="1716203"/>
              <a:ext cx="636693" cy="637530"/>
              <a:chOff x="-213358" y="1716203"/>
              <a:chExt cx="636693" cy="637530"/>
            </a:xfrm>
          </p:grpSpPr>
          <p:cxnSp>
            <p:nvCxnSpPr>
              <p:cNvPr id="79" name="Straight Arrow Connector 78"/>
              <p:cNvCxnSpPr/>
              <p:nvPr/>
            </p:nvCxnSpPr>
            <p:spPr>
              <a:xfrm>
                <a:off x="-186265" y="1744136"/>
                <a:ext cx="60960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rot="5400000">
                <a:off x="-474123" y="2048933"/>
                <a:ext cx="60960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 rot="5400000">
                <a:off x="50799" y="1706037"/>
                <a:ext cx="34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 rot="5400000">
                <a:off x="-209673" y="1903015"/>
                <a:ext cx="361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"/>
                    <a:cs typeface="Times"/>
                  </a:rPr>
                  <a:t>u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108716" y="4086876"/>
              <a:ext cx="636761" cy="637598"/>
              <a:chOff x="3143516" y="3968343"/>
              <a:chExt cx="636761" cy="637598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3170677" y="3996380"/>
                <a:ext cx="60960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rot="5400000">
                <a:off x="2882812" y="4301141"/>
                <a:ext cx="60960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 rot="5400000">
                <a:off x="3407798" y="3958177"/>
                <a:ext cx="34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 rot="5400000">
                <a:off x="3147201" y="4155247"/>
                <a:ext cx="361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"/>
                    <a:cs typeface="Times"/>
                  </a:rPr>
                  <a:t>u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2682243" y="-1848259"/>
              <a:ext cx="636693" cy="637552"/>
              <a:chOff x="2953176" y="-2627193"/>
              <a:chExt cx="636693" cy="637552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2980269" y="-2599263"/>
                <a:ext cx="60960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rot="5400000">
                <a:off x="2692411" y="-2294441"/>
                <a:ext cx="609600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 rot="5400000">
                <a:off x="3217337" y="-2637359"/>
                <a:ext cx="348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"/>
                    <a:cs typeface="Times"/>
                  </a:rPr>
                  <a:t>v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5400000">
                <a:off x="2956861" y="-2440341"/>
                <a:ext cx="361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Times"/>
                    <a:cs typeface="Times"/>
                  </a:rPr>
                  <a:t>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6739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6" grpId="0" animBg="1"/>
      <p:bldP spid="17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17599"/>
            <a:ext cx="6378575" cy="5157391"/>
          </a:xfrm>
          <a:prstGeom prst="rect">
            <a:avLst/>
          </a:prstGeom>
        </p:spPr>
      </p:pic>
      <p:sp>
        <p:nvSpPr>
          <p:cNvPr id="4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Single view analysis – Sliding Windows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2399" y="1136133"/>
            <a:ext cx="492125" cy="506929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3.7037E-6 C 0.32309 -0.00394 0.64635 -0.00811 0.64566 0.00486 C 0.64479 0.01782 -0.00521 0.06504 -0.00573 0.07801 C -0.00625 0.09143 0.64218 0.07384 0.64236 0.08472 C 0.64253 0.09537 -0.00417 0.12777 -0.00469 0.14189 C -0.00521 0.15578 0.63906 0.15601 0.63906 0.16921 C 0.63906 0.18194 -0.00573 0.20532 -0.00469 0.22037 C -0.00365 0.23495 0.64583 0.24004 0.64566 0.25671 C 0.64531 0.27384 -0.00591 0.30555 -0.00695 0.32199 C -0.00782 0.33889 0.63854 0.34143 0.63906 0.35717 C 0.63958 0.37291 -0.00157 0.40139 -0.00348 0.41643 C -0.00539 0.43125 0.62725 0.43078 0.62812 0.44676 C 0.62899 0.46273 0.00104 0.49791 0.00208 0.51203 C 0.00312 0.52615 0.63263 0.51666 0.63472 0.53264 C 0.63663 0.54907 0.0125 0.58634 0.01388 0.60926 C 0.01545 0.63194 0.51232 0.6574 0.64357 0.67037 " pathEditMode="relative" rAng="0" ptsTypes="AAAAAAA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4" y="3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Detection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294880" y="2342547"/>
            <a:ext cx="1849120" cy="3669546"/>
            <a:chOff x="-264160" y="1705094"/>
            <a:chExt cx="1849120" cy="3669546"/>
          </a:xfrm>
        </p:grpSpPr>
        <p:sp>
          <p:nvSpPr>
            <p:cNvPr id="4" name="Rectangle 3"/>
            <p:cNvSpPr/>
            <p:nvPr/>
          </p:nvSpPr>
          <p:spPr>
            <a:xfrm>
              <a:off x="777250" y="1705094"/>
              <a:ext cx="304800" cy="32512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3520" y="1705094"/>
              <a:ext cx="304800" cy="325120"/>
            </a:xfrm>
            <a:prstGeom prst="rect">
              <a:avLst/>
            </a:prstGeom>
            <a:noFill/>
            <a:ln w="38100" cmpd="sng">
              <a:solidFill>
                <a:srgbClr val="00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264160" y="1989574"/>
              <a:ext cx="1849120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Trebuchet MS"/>
                  <a:cs typeface="Trebuchet MS"/>
                </a:rPr>
                <a:t>Positive &amp; Negative samples</a:t>
              </a:r>
              <a:endParaRPr lang="en-US" sz="1100" dirty="0">
                <a:latin typeface="Trebuchet MS"/>
                <a:cs typeface="Trebuchet MS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 rot="5400000">
              <a:off x="355600" y="2468880"/>
              <a:ext cx="568960" cy="528320"/>
            </a:xfrm>
            <a:prstGeom prst="rightArrow">
              <a:avLst/>
            </a:prstGeom>
            <a:solidFill>
              <a:srgbClr val="FFFF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120" y="3129280"/>
              <a:ext cx="1229520" cy="538480"/>
            </a:xfrm>
            <a:prstGeom prst="rect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431" y="3159760"/>
              <a:ext cx="893619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Feature</a:t>
              </a:r>
            </a:p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Extraction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120" y="3962400"/>
              <a:ext cx="1229520" cy="538480"/>
            </a:xfrm>
            <a:prstGeom prst="rect">
              <a:avLst/>
            </a:prstGeom>
            <a:solidFill>
              <a:srgbClr val="FFFFFF"/>
            </a:solidFill>
            <a:ln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5400" y="3992880"/>
              <a:ext cx="819681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Feature</a:t>
              </a:r>
            </a:p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Selection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120" y="4836160"/>
              <a:ext cx="1229520" cy="5384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308" y="4988560"/>
              <a:ext cx="8258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Trebuchet MS"/>
                  <a:cs typeface="Trebuchet MS"/>
                </a:rPr>
                <a:t>Classifier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cxnSp>
          <p:nvCxnSpPr>
            <p:cNvPr id="20" name="Straight Arrow Connector 19"/>
            <p:cNvCxnSpPr>
              <a:stCxn id="13" idx="2"/>
              <a:endCxn id="16" idx="0"/>
            </p:cNvCxnSpPr>
            <p:nvPr/>
          </p:nvCxnSpPr>
          <p:spPr>
            <a:xfrm>
              <a:off x="685880" y="3667760"/>
              <a:ext cx="0" cy="294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6" idx="2"/>
              <a:endCxn id="18" idx="0"/>
            </p:cNvCxnSpPr>
            <p:nvPr/>
          </p:nvCxnSpPr>
          <p:spPr>
            <a:xfrm>
              <a:off x="685880" y="4500880"/>
              <a:ext cx="0" cy="3352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2" y="2672639"/>
            <a:ext cx="1260000" cy="1260000"/>
          </a:xfrm>
          <a:prstGeom prst="rect">
            <a:avLst/>
          </a:prstGeom>
          <a:solidFill>
            <a:srgbClr val="00B050"/>
          </a:solidFill>
          <a:ln w="41275">
            <a:solidFill>
              <a:srgbClr val="00B05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22" y="2672639"/>
            <a:ext cx="1260000" cy="1260000"/>
          </a:xfrm>
          <a:prstGeom prst="rect">
            <a:avLst/>
          </a:prstGeom>
          <a:solidFill>
            <a:srgbClr val="00B050"/>
          </a:solidFill>
          <a:ln w="41275">
            <a:solidFill>
              <a:srgbClr val="00B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68" y="2672639"/>
            <a:ext cx="1260000" cy="1260000"/>
          </a:xfrm>
          <a:prstGeom prst="rect">
            <a:avLst/>
          </a:prstGeom>
          <a:solidFill>
            <a:srgbClr val="00B050"/>
          </a:solidFill>
          <a:ln w="41275">
            <a:solidFill>
              <a:srgbClr val="00B05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048" y="2672639"/>
            <a:ext cx="1260000" cy="1260000"/>
          </a:xfrm>
          <a:prstGeom prst="rect">
            <a:avLst/>
          </a:prstGeom>
          <a:solidFill>
            <a:srgbClr val="00B050"/>
          </a:solidFill>
          <a:ln w="41275">
            <a:solidFill>
              <a:srgbClr val="00B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2" y="4752093"/>
            <a:ext cx="1260000" cy="12600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1" y="4752093"/>
            <a:ext cx="1260000" cy="12600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68" y="4752093"/>
            <a:ext cx="1260000" cy="12600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56" y="4752093"/>
            <a:ext cx="1260000" cy="12600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508000" y="2075874"/>
            <a:ext cx="174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Samples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3233" y="4271407"/>
            <a:ext cx="18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Samples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8000" y="1059246"/>
            <a:ext cx="5177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Example: Trigger detection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5058001" y="311797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058001" y="517617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8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17599"/>
            <a:ext cx="6378575" cy="5157391"/>
          </a:xfrm>
          <a:prstGeom prst="rect">
            <a:avLst/>
          </a:prstGeom>
        </p:spPr>
      </p:pic>
      <p:sp>
        <p:nvSpPr>
          <p:cNvPr id="4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Single view analysis – Sliding Windows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2399" y="1136133"/>
            <a:ext cx="492125" cy="506929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6" y="1078980"/>
            <a:ext cx="6374891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3.7037E-6 C 0.32309 -0.00394 0.64635 -0.00811 0.64566 0.00486 C 0.64479 0.01782 -0.00521 0.06504 -0.00573 0.07801 C -0.00625 0.09143 0.64218 0.07384 0.64236 0.08472 C 0.64253 0.09537 -0.00417 0.12777 -0.00469 0.14189 C -0.00521 0.15578 0.63906 0.15601 0.63906 0.16921 C 0.63906 0.18194 -0.00573 0.20532 -0.00469 0.22037 C -0.00365 0.23495 0.64583 0.24004 0.64566 0.25671 C 0.64531 0.27384 -0.00591 0.30555 -0.00695 0.32199 C -0.00782 0.33889 0.63854 0.34143 0.63906 0.35717 C 0.63958 0.37291 -0.00157 0.40139 -0.00348 0.41643 C -0.00539 0.43125 0.62725 0.43078 0.62812 0.44676 C 0.62899 0.46273 0.00104 0.49791 0.00208 0.51203 C 0.00312 0.52615 0.63263 0.51666 0.63472 0.53264 C 0.63663 0.54907 0.0125 0.58634 0.01388 0.60926 C 0.01545 0.63194 0.51232 0.6574 0.64357 0.67037 " pathEditMode="relative" rAng="0" ptsTypes="AAAAAAA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4" y="3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8000"/>
                </a:solidFill>
                <a:latin typeface="Trebuchet MS"/>
                <a:cs typeface="Trebuchet MS"/>
              </a:rPr>
              <a:t>Baggage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284760"/>
            <a:ext cx="7988300" cy="429788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743200" y="737697"/>
            <a:ext cx="1797600" cy="1789603"/>
            <a:chOff x="2819400" y="826597"/>
            <a:chExt cx="1797600" cy="1789603"/>
          </a:xfrm>
        </p:grpSpPr>
        <p:sp>
          <p:nvSpPr>
            <p:cNvPr id="16" name="Cloud 15"/>
            <p:cNvSpPr/>
            <p:nvPr/>
          </p:nvSpPr>
          <p:spPr>
            <a:xfrm>
              <a:off x="2819400" y="826597"/>
              <a:ext cx="1797600" cy="1297326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2933700" y="2139646"/>
              <a:ext cx="188999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819400" y="2495247"/>
              <a:ext cx="127000" cy="1209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25" y="912632"/>
            <a:ext cx="810000" cy="810000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34" y="938747"/>
            <a:ext cx="728181" cy="810000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81" y="1019433"/>
            <a:ext cx="728181" cy="778400"/>
          </a:xfrm>
          <a:prstGeom prst="rect">
            <a:avLst/>
          </a:prstGeom>
        </p:spPr>
      </p:pic>
      <p:pic>
        <p:nvPicPr>
          <p:cNvPr id="26" name="Picture 25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84" y="1012381"/>
            <a:ext cx="728181" cy="711817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34" y="995829"/>
            <a:ext cx="728181" cy="74492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34" y="963705"/>
            <a:ext cx="728181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4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17599"/>
            <a:ext cx="6378575" cy="5157391"/>
          </a:xfrm>
          <a:prstGeom prst="rect">
            <a:avLst/>
          </a:prstGeom>
        </p:spPr>
      </p:pic>
      <p:sp>
        <p:nvSpPr>
          <p:cNvPr id="4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Single view analysis – Sliding Windows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86" y="1078980"/>
            <a:ext cx="6378575" cy="50789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00425" y="5014913"/>
            <a:ext cx="1143000" cy="842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1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3322766" y="367656"/>
            <a:ext cx="1639807" cy="33590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known classes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7771" y="179013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1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414" y="326274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2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057" y="336301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58763" y="108748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63505" y="230867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17696" y="230867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5" idx="2"/>
            <a:endCxn id="26" idx="0"/>
          </p:cNvCxnSpPr>
          <p:nvPr/>
        </p:nvCxnSpPr>
        <p:spPr>
          <a:xfrm>
            <a:off x="4152187" y="1989908"/>
            <a:ext cx="4742" cy="31876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4850352" y="275988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1405004"/>
            <a:ext cx="517979" cy="3008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1:   </a:t>
            </a:r>
            <a:r>
              <a:rPr lang="en-US" b="1" dirty="0" smtClean="0">
                <a:latin typeface="Trebuchet MS"/>
                <a:cs typeface="Trebuchet MS"/>
              </a:rPr>
              <a:t>TRAINING</a:t>
            </a:r>
            <a:r>
              <a:rPr lang="en-US" dirty="0" smtClean="0">
                <a:latin typeface="Trebuchet MS"/>
                <a:cs typeface="Trebuchet MS"/>
              </a:rPr>
              <a:t>                    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4815642" y="4205872"/>
            <a:ext cx="1990253" cy="704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90449" y="1208948"/>
            <a:ext cx="1296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rebuchet MS"/>
                <a:cs typeface="Trebuchet MS"/>
              </a:rPr>
              <a:t> Feature</a:t>
            </a:r>
          </a:p>
          <a:p>
            <a:r>
              <a:rPr lang="en-US" b="1" dirty="0" smtClean="0">
                <a:latin typeface="Trebuchet MS"/>
                <a:cs typeface="Trebuchet MS"/>
              </a:rPr>
              <a:t>Extraction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68107" y="4528834"/>
            <a:ext cx="8387917" cy="1574940"/>
            <a:chOff x="568107" y="4528834"/>
            <a:chExt cx="8387917" cy="157494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601524" y="4528834"/>
              <a:ext cx="8020320" cy="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04489" y="4584970"/>
              <a:ext cx="2572239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Stage 2:   </a:t>
              </a:r>
              <a:r>
                <a:rPr lang="en-US" b="1" dirty="0" smtClean="0">
                  <a:latin typeface="Trebuchet MS"/>
                  <a:cs typeface="Trebuchet MS"/>
                </a:rPr>
                <a:t>TESTING</a:t>
              </a:r>
              <a:r>
                <a:rPr lang="en-US" dirty="0" smtClean="0">
                  <a:latin typeface="Trebuchet MS"/>
                  <a:cs typeface="Trebuchet MS"/>
                </a:rPr>
                <a:t>                  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52136" y="5493428"/>
              <a:ext cx="311197" cy="2808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62801" y="5201351"/>
              <a:ext cx="1386847" cy="90242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16992" y="5201351"/>
              <a:ext cx="1386847" cy="90242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>
              <a:endCxn id="39" idx="1"/>
            </p:cNvCxnSpPr>
            <p:nvPr/>
          </p:nvCxnSpPr>
          <p:spPr>
            <a:xfrm>
              <a:off x="3109893" y="5650571"/>
              <a:ext cx="352908" cy="1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9" idx="3"/>
              <a:endCxn id="40" idx="1"/>
            </p:cNvCxnSpPr>
            <p:nvPr/>
          </p:nvCxnSpPr>
          <p:spPr>
            <a:xfrm>
              <a:off x="4849648" y="5652563"/>
              <a:ext cx="26734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520548" y="5652563"/>
              <a:ext cx="352908" cy="1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920491" y="5470673"/>
              <a:ext cx="2035533" cy="3783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Output:             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8107" y="5455956"/>
              <a:ext cx="2491660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Input: Test Image             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38540" y="5466667"/>
              <a:ext cx="71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rebuchet MS"/>
                  <a:cs typeface="Trebuchet MS"/>
                </a:rPr>
                <a:t>Class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0191" y="5299545"/>
              <a:ext cx="13765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 Extraction of </a:t>
              </a:r>
            </a:p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selected </a:t>
              </a:r>
            </a:p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features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69130" y="5502086"/>
              <a:ext cx="1291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Classification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278196" y="498840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51" name="Elbow Connector 50"/>
          <p:cNvCxnSpPr>
            <a:stCxn id="26" idx="2"/>
            <a:endCxn id="39" idx="0"/>
          </p:cNvCxnSpPr>
          <p:nvPr/>
        </p:nvCxnSpPr>
        <p:spPr>
          <a:xfrm rot="5400000">
            <a:off x="3161451" y="4205872"/>
            <a:ext cx="1990253" cy="704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11068" y="2434424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rebuchet MS"/>
                <a:cs typeface="Trebuchet MS"/>
              </a:rPr>
              <a:t> Feature           </a:t>
            </a:r>
            <a:r>
              <a:rPr lang="en-US" b="1" smtClean="0">
                <a:latin typeface="Trebuchet MS"/>
                <a:cs typeface="Trebuchet MS"/>
              </a:rPr>
              <a:t>Design of</a:t>
            </a:r>
          </a:p>
          <a:p>
            <a:r>
              <a:rPr lang="en-US" b="1" dirty="0" smtClean="0">
                <a:latin typeface="Trebuchet MS"/>
                <a:cs typeface="Trebuchet MS"/>
              </a:rPr>
              <a:t>Selection         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6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1783711"/>
            <a:ext cx="801373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FF"/>
                </a:solidFill>
                <a:latin typeface="Trebuchet MS"/>
                <a:cs typeface="Trebuchet MS"/>
              </a:rPr>
              <a:t>Handcrafted</a:t>
            </a:r>
            <a:r>
              <a:rPr lang="en-US" sz="3200" dirty="0" smtClean="0">
                <a:latin typeface="Trebuchet MS"/>
                <a:cs typeface="Trebuchet M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rebuchet MS"/>
                <a:cs typeface="Trebuchet MS"/>
              </a:rPr>
              <a:t>or Learned features ?</a:t>
            </a:r>
          </a:p>
          <a:p>
            <a:pPr marL="457200" indent="-457200" algn="ctr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 algn="ctr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algn="ctr"/>
            <a:r>
              <a:rPr lang="en-US" sz="3200" dirty="0" smtClean="0">
                <a:solidFill>
                  <a:srgbClr val="0000FF"/>
                </a:solidFill>
                <a:latin typeface="Trebuchet MS"/>
                <a:cs typeface="Trebuchet MS"/>
              </a:rPr>
              <a:t>Gabor, LBP, </a:t>
            </a:r>
            <a:r>
              <a:rPr lang="en-US" sz="3200" dirty="0" err="1" smtClean="0">
                <a:solidFill>
                  <a:srgbClr val="0000FF"/>
                </a:solidFill>
                <a:latin typeface="Trebuchet MS"/>
                <a:cs typeface="Trebuchet MS"/>
              </a:rPr>
              <a:t>Haralick</a:t>
            </a:r>
            <a:r>
              <a:rPr lang="en-US" sz="3200" dirty="0" smtClean="0">
                <a:solidFill>
                  <a:srgbClr val="0000FF"/>
                </a:solidFill>
                <a:latin typeface="Trebuchet MS"/>
                <a:cs typeface="Trebuchet MS"/>
              </a:rPr>
              <a:t>, Fourier, etc.</a:t>
            </a:r>
          </a:p>
          <a:p>
            <a:pPr algn="ctr"/>
            <a:endParaRPr lang="en-US" sz="3200" dirty="0">
              <a:latin typeface="Trebuchet MS"/>
              <a:cs typeface="Trebuchet MS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Trebuchet MS"/>
                <a:cs typeface="Trebuchet MS"/>
              </a:rPr>
              <a:t>or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8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Image representation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579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1783711"/>
            <a:ext cx="8013732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FF"/>
                </a:solidFill>
                <a:latin typeface="Trebuchet MS"/>
                <a:cs typeface="Trebuchet MS"/>
              </a:rPr>
              <a:t>Handcrafted</a:t>
            </a:r>
            <a:r>
              <a:rPr lang="en-US" sz="3200" dirty="0" smtClean="0">
                <a:latin typeface="Trebuchet MS"/>
                <a:cs typeface="Trebuchet MS"/>
              </a:rPr>
              <a:t> or </a:t>
            </a:r>
            <a:r>
              <a:rPr lang="en-US" sz="3200" dirty="0" smtClean="0">
                <a:solidFill>
                  <a:srgbClr val="FF0000"/>
                </a:solidFill>
                <a:latin typeface="Trebuchet MS"/>
                <a:cs typeface="Trebuchet MS"/>
              </a:rPr>
              <a:t>Learned features</a:t>
            </a:r>
            <a:r>
              <a:rPr lang="en-US" sz="3200" dirty="0" smtClean="0">
                <a:latin typeface="Trebuchet MS"/>
                <a:cs typeface="Trebuchet MS"/>
              </a:rPr>
              <a:t> ?</a:t>
            </a:r>
          </a:p>
          <a:p>
            <a:pPr marL="457200" indent="-457200" algn="ctr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 algn="ctr">
              <a:buFont typeface="Arial" charset="0"/>
              <a:buChar char="•"/>
            </a:pPr>
            <a:endParaRPr lang="en-US" sz="3200" dirty="0" smtClean="0">
              <a:latin typeface="Trebuchet MS"/>
              <a:cs typeface="Trebuchet MS"/>
            </a:endParaRPr>
          </a:p>
          <a:p>
            <a:pPr algn="ctr"/>
            <a:r>
              <a:rPr lang="en-US" sz="3200" dirty="0" smtClean="0">
                <a:solidFill>
                  <a:srgbClr val="0000FF"/>
                </a:solidFill>
                <a:latin typeface="Trebuchet MS"/>
                <a:cs typeface="Trebuchet MS"/>
              </a:rPr>
              <a:t>Gabor, LBP, </a:t>
            </a:r>
            <a:r>
              <a:rPr lang="en-US" sz="3200" dirty="0" err="1" smtClean="0">
                <a:solidFill>
                  <a:srgbClr val="0000FF"/>
                </a:solidFill>
                <a:latin typeface="Trebuchet MS"/>
                <a:cs typeface="Trebuchet MS"/>
              </a:rPr>
              <a:t>Haralick</a:t>
            </a:r>
            <a:r>
              <a:rPr lang="en-US" sz="3200" dirty="0" smtClean="0">
                <a:solidFill>
                  <a:srgbClr val="0000FF"/>
                </a:solidFill>
                <a:latin typeface="Trebuchet MS"/>
                <a:cs typeface="Trebuchet MS"/>
              </a:rPr>
              <a:t>, Fourier, etc.</a:t>
            </a:r>
          </a:p>
          <a:p>
            <a:pPr algn="ctr"/>
            <a:endParaRPr lang="en-US" sz="3200" dirty="0">
              <a:latin typeface="Trebuchet MS"/>
              <a:cs typeface="Trebuchet MS"/>
            </a:endParaRPr>
          </a:p>
          <a:p>
            <a:pPr algn="ctr"/>
            <a:r>
              <a:rPr lang="en-US" sz="3200" dirty="0" smtClean="0">
                <a:latin typeface="Trebuchet MS"/>
                <a:cs typeface="Trebuchet MS"/>
              </a:rPr>
              <a:t>or</a:t>
            </a:r>
          </a:p>
          <a:p>
            <a:pPr algn="ctr"/>
            <a:endParaRPr lang="en-US" sz="3200" dirty="0">
              <a:latin typeface="Trebuchet MS"/>
              <a:cs typeface="Trebuchet MS"/>
            </a:endParaRPr>
          </a:p>
          <a:p>
            <a:pPr algn="ctr"/>
            <a:r>
              <a:rPr lang="en-US" sz="3200" dirty="0" smtClean="0">
                <a:solidFill>
                  <a:srgbClr val="FF0000"/>
                </a:solidFill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8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Image representation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17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" y="1613647"/>
            <a:ext cx="7868698" cy="43144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2136" y="5880456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</a:p>
          <a:p>
            <a:r>
              <a:rPr lang="en-US" dirty="0" smtClean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90819" y="5966211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39690" y="4894299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43699" y="366292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38403" y="3787618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39223" y="3985657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38654" y="4155986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434990" y="4326315"/>
            <a:ext cx="36576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344529" y="4227705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45019" y="3896008"/>
            <a:ext cx="457200" cy="0"/>
          </a:xfrm>
          <a:prstGeom prst="straightConnector1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Deep learning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844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6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0618" y="744279"/>
            <a:ext cx="9516004" cy="55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0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267"/>
            <a:ext cx="9144000" cy="45934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5079" y="4210493"/>
            <a:ext cx="2381693" cy="1871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9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3" y="1191881"/>
            <a:ext cx="8727996" cy="4911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6568" y="256216"/>
            <a:ext cx="7357730" cy="1871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8074" y="1213147"/>
            <a:ext cx="178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VGG-net</a:t>
            </a:r>
          </a:p>
        </p:txBody>
      </p:sp>
    </p:spTree>
    <p:extLst>
      <p:ext uri="{BB962C8B-B14F-4D97-AF65-F5344CB8AC3E}">
        <p14:creationId xmlns:p14="http://schemas.microsoft.com/office/powerpoint/2010/main" val="1146964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3322766" y="367656"/>
            <a:ext cx="1639807" cy="33590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known classes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7771" y="179013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1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414" y="326274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2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057" y="336301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58763" y="108748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63505" y="230867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17696" y="230867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5" idx="2"/>
            <a:endCxn id="26" idx="0"/>
          </p:cNvCxnSpPr>
          <p:nvPr/>
        </p:nvCxnSpPr>
        <p:spPr>
          <a:xfrm>
            <a:off x="4152187" y="1989908"/>
            <a:ext cx="4742" cy="31876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4850352" y="275988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1405004"/>
            <a:ext cx="517979" cy="3008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1:   </a:t>
            </a:r>
            <a:r>
              <a:rPr lang="en-US" b="1" dirty="0" smtClean="0">
                <a:latin typeface="Trebuchet MS"/>
                <a:cs typeface="Trebuchet MS"/>
              </a:rPr>
              <a:t>TRAINING</a:t>
            </a:r>
            <a:r>
              <a:rPr lang="en-US" dirty="0" smtClean="0">
                <a:latin typeface="Trebuchet MS"/>
                <a:cs typeface="Trebuchet MS"/>
              </a:rPr>
              <a:t>                    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4815642" y="4205872"/>
            <a:ext cx="1990253" cy="704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90449" y="1208948"/>
            <a:ext cx="1296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rebuchet MS"/>
                <a:cs typeface="Trebuchet MS"/>
              </a:rPr>
              <a:t> Feature</a:t>
            </a:r>
          </a:p>
          <a:p>
            <a:r>
              <a:rPr lang="en-US" b="1" dirty="0" smtClean="0">
                <a:latin typeface="Trebuchet MS"/>
                <a:cs typeface="Trebuchet MS"/>
              </a:rPr>
              <a:t>Extraction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68107" y="4528834"/>
            <a:ext cx="8387917" cy="1574940"/>
            <a:chOff x="568107" y="4528834"/>
            <a:chExt cx="8387917" cy="157494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601524" y="4528834"/>
              <a:ext cx="8020320" cy="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04489" y="4584970"/>
              <a:ext cx="2572239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Stage 2:   </a:t>
              </a:r>
              <a:r>
                <a:rPr lang="en-US" b="1" dirty="0" smtClean="0">
                  <a:latin typeface="Trebuchet MS"/>
                  <a:cs typeface="Trebuchet MS"/>
                </a:rPr>
                <a:t>TESTING</a:t>
              </a:r>
              <a:r>
                <a:rPr lang="en-US" dirty="0" smtClean="0">
                  <a:latin typeface="Trebuchet MS"/>
                  <a:cs typeface="Trebuchet MS"/>
                </a:rPr>
                <a:t>                  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52136" y="5493428"/>
              <a:ext cx="311197" cy="2808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62801" y="5201351"/>
              <a:ext cx="1386847" cy="90242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16992" y="5201351"/>
              <a:ext cx="1386847" cy="90242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>
              <a:endCxn id="39" idx="1"/>
            </p:cNvCxnSpPr>
            <p:nvPr/>
          </p:nvCxnSpPr>
          <p:spPr>
            <a:xfrm>
              <a:off x="3109893" y="5650571"/>
              <a:ext cx="352908" cy="1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9" idx="3"/>
              <a:endCxn id="40" idx="1"/>
            </p:cNvCxnSpPr>
            <p:nvPr/>
          </p:nvCxnSpPr>
          <p:spPr>
            <a:xfrm>
              <a:off x="4849648" y="5652563"/>
              <a:ext cx="26734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520548" y="5652563"/>
              <a:ext cx="352908" cy="1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920491" y="5470673"/>
              <a:ext cx="2035533" cy="3783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Output:             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8107" y="5455956"/>
              <a:ext cx="2491660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Input: Test Image             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38540" y="5466667"/>
              <a:ext cx="71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rebuchet MS"/>
                  <a:cs typeface="Trebuchet MS"/>
                </a:rPr>
                <a:t>Class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0191" y="5299545"/>
              <a:ext cx="13765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 Extraction of </a:t>
              </a:r>
            </a:p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selected </a:t>
              </a:r>
            </a:p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features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69130" y="5502086"/>
              <a:ext cx="1291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Classification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278196" y="498840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51" name="Elbow Connector 50"/>
          <p:cNvCxnSpPr>
            <a:stCxn id="26" idx="2"/>
            <a:endCxn id="39" idx="0"/>
          </p:cNvCxnSpPr>
          <p:nvPr/>
        </p:nvCxnSpPr>
        <p:spPr>
          <a:xfrm rot="5400000">
            <a:off x="3161451" y="4205872"/>
            <a:ext cx="1990253" cy="704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91030" y="2434424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Feature</a:t>
            </a:r>
          </a:p>
          <a:p>
            <a:pPr algn="ctr"/>
            <a:r>
              <a:rPr lang="en-US" b="1" dirty="0" smtClean="0">
                <a:latin typeface="Trebuchet MS"/>
                <a:cs typeface="Trebuchet MS"/>
              </a:rPr>
              <a:t>Selection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227044" y="2441066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Design of</a:t>
            </a:r>
          </a:p>
          <a:p>
            <a:pPr algn="ctr"/>
            <a:r>
              <a:rPr lang="en-US" b="1" dirty="0" smtClean="0">
                <a:latin typeface="Trebuchet MS"/>
                <a:cs typeface="Trebuchet MS"/>
              </a:rPr>
              <a:t>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5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3322766" y="367656"/>
            <a:ext cx="1639807" cy="33590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known classes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7771" y="179013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1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414" y="326274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2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1057" y="336301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Class 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58763" y="108748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17696" y="230867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5" idx="2"/>
          </p:cNvCxnSpPr>
          <p:nvPr/>
        </p:nvCxnSpPr>
        <p:spPr>
          <a:xfrm>
            <a:off x="4152187" y="1989908"/>
            <a:ext cx="4742" cy="31876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7" idx="1"/>
          </p:cNvCxnSpPr>
          <p:nvPr/>
        </p:nvCxnSpPr>
        <p:spPr>
          <a:xfrm>
            <a:off x="4850352" y="275988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1405004"/>
            <a:ext cx="517979" cy="3008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Stage 1:   </a:t>
            </a:r>
            <a:r>
              <a:rPr lang="en-US" b="1" dirty="0" smtClean="0">
                <a:latin typeface="Trebuchet MS"/>
                <a:cs typeface="Trebuchet MS"/>
              </a:rPr>
              <a:t>TRAINING</a:t>
            </a:r>
            <a:r>
              <a:rPr lang="en-US" dirty="0" smtClean="0">
                <a:latin typeface="Trebuchet MS"/>
                <a:cs typeface="Trebuchet MS"/>
              </a:rPr>
              <a:t>                    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4815642" y="4205872"/>
            <a:ext cx="1990253" cy="704"/>
          </a:xfrm>
          <a:prstGeom prst="bentConnector3">
            <a:avLst/>
          </a:prstGeom>
          <a:ln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20111" y="1291009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rebuchet MS"/>
                <a:cs typeface="Trebuchet MS"/>
              </a:rPr>
              <a:t> Deep Learning</a:t>
            </a:r>
          </a:p>
          <a:p>
            <a:pPr algn="ctr"/>
            <a:r>
              <a:rPr lang="en-US" sz="1400" b="1" dirty="0" smtClean="0">
                <a:latin typeface="Trebuchet MS"/>
                <a:cs typeface="Trebuchet MS"/>
              </a:rPr>
              <a:t>Model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8107" y="4528834"/>
            <a:ext cx="8387917" cy="1574940"/>
            <a:chOff x="568107" y="4528834"/>
            <a:chExt cx="8387917" cy="157494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601524" y="4528834"/>
              <a:ext cx="8020320" cy="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04489" y="4584970"/>
              <a:ext cx="2572239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Stage 2:   </a:t>
              </a:r>
              <a:r>
                <a:rPr lang="en-US" b="1" dirty="0" smtClean="0">
                  <a:latin typeface="Trebuchet MS"/>
                  <a:cs typeface="Trebuchet MS"/>
                </a:rPr>
                <a:t>TESTING</a:t>
              </a:r>
              <a:r>
                <a:rPr lang="en-US" dirty="0" smtClean="0">
                  <a:latin typeface="Trebuchet MS"/>
                  <a:cs typeface="Trebuchet MS"/>
                </a:rPr>
                <a:t>                  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52136" y="5493428"/>
              <a:ext cx="311197" cy="2808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62801" y="5201351"/>
              <a:ext cx="1386847" cy="90242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16992" y="5201351"/>
              <a:ext cx="1386847" cy="90242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>
              <a:endCxn id="39" idx="1"/>
            </p:cNvCxnSpPr>
            <p:nvPr/>
          </p:nvCxnSpPr>
          <p:spPr>
            <a:xfrm>
              <a:off x="3109893" y="5650571"/>
              <a:ext cx="352908" cy="1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9" idx="3"/>
              <a:endCxn id="40" idx="1"/>
            </p:cNvCxnSpPr>
            <p:nvPr/>
          </p:nvCxnSpPr>
          <p:spPr>
            <a:xfrm>
              <a:off x="4849648" y="5652563"/>
              <a:ext cx="26734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520548" y="5652563"/>
              <a:ext cx="352908" cy="199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920491" y="5470673"/>
              <a:ext cx="2035533" cy="3783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Output:             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8107" y="5455956"/>
              <a:ext cx="2491660" cy="369332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Input: Test Image             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38540" y="5466667"/>
              <a:ext cx="71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rebuchet MS"/>
                  <a:cs typeface="Trebuchet MS"/>
                </a:rPr>
                <a:t>Class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0191" y="5299545"/>
              <a:ext cx="13765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 Extraction of </a:t>
              </a:r>
            </a:p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learned </a:t>
              </a:r>
            </a:p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features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69130" y="5502086"/>
              <a:ext cx="1291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rebuchet MS"/>
                  <a:cs typeface="Trebuchet MS"/>
                </a:rPr>
                <a:t>Classification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278196" y="498840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Representation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51" name="Elbow Connector 50"/>
          <p:cNvCxnSpPr>
            <a:endCxn id="39" idx="0"/>
          </p:cNvCxnSpPr>
          <p:nvPr/>
        </p:nvCxnSpPr>
        <p:spPr>
          <a:xfrm rot="5400000">
            <a:off x="3161451" y="4205872"/>
            <a:ext cx="1990253" cy="704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11068" y="2434424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mtClean="0">
                <a:latin typeface="Trebuchet MS"/>
                <a:cs typeface="Trebuchet MS"/>
              </a:rPr>
              <a:t>Learned</a:t>
            </a:r>
            <a:endParaRPr lang="en-US" b="1" dirty="0" smtClean="0">
              <a:latin typeface="Trebuchet MS"/>
              <a:cs typeface="Trebuchet MS"/>
            </a:endParaRPr>
          </a:p>
          <a:p>
            <a:pPr algn="ctr"/>
            <a:r>
              <a:rPr lang="en-US" b="1" dirty="0" smtClean="0">
                <a:latin typeface="Trebuchet MS"/>
                <a:cs typeface="Trebuchet MS"/>
              </a:rPr>
              <a:t>Features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227044" y="2441066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rebuchet MS"/>
                <a:cs typeface="Trebuchet MS"/>
              </a:rPr>
              <a:t>Design of</a:t>
            </a:r>
          </a:p>
          <a:p>
            <a:pPr algn="ctr"/>
            <a:r>
              <a:rPr lang="en-US" b="1" dirty="0" smtClean="0">
                <a:latin typeface="Trebuchet MS"/>
                <a:cs typeface="Trebuchet MS"/>
              </a:rPr>
              <a:t>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8000"/>
                </a:solidFill>
                <a:latin typeface="Trebuchet MS"/>
                <a:cs typeface="Trebuchet MS"/>
              </a:rPr>
              <a:t>Baggage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2" name="BaggageScreening0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900" y="1314450"/>
            <a:ext cx="7950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7303"/>
      </p:ext>
    </p:extLst>
  </p:cSld>
  <p:clrMapOvr>
    <a:masterClrMapping/>
  </p:clrMapOvr>
  <p:transition advClick="0" advTm="2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89" y="2250921"/>
            <a:ext cx="3177811" cy="41411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8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Single Views Method 4: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Deep Learning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4712" y="1061487"/>
            <a:ext cx="3432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D. Mery, E.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Svec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M. Arias, V.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Riffo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JM Saavedra, S. Banerjee: Modern Computer Vision Techniques for X-ray Testing in Baggage Inspection, IEEE Trans. SMC, 2016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1256327"/>
            <a:ext cx="4219218" cy="24514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4191959"/>
            <a:ext cx="4219218" cy="21195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8" name="Donut 7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4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80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508000" y="348377"/>
            <a:ext cx="8267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X-ray testing: </a:t>
            </a:r>
            <a:r>
              <a:rPr lang="en-US" sz="2800" dirty="0" smtClean="0">
                <a:solidFill>
                  <a:srgbClr val="FF8000"/>
                </a:solidFill>
                <a:latin typeface="Trebuchet MS"/>
                <a:cs typeface="Trebuchet MS"/>
              </a:rPr>
              <a:t>Baggage screening – Single view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1170581"/>
            <a:ext cx="5738525" cy="568741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3969" y="5990492"/>
            <a:ext cx="6178062" cy="996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7" name="Donut 6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4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14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9"/>
          <p:cNvSpPr txBox="1"/>
          <p:nvPr/>
        </p:nvSpPr>
        <p:spPr>
          <a:xfrm>
            <a:off x="508000" y="348377"/>
            <a:ext cx="826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772B"/>
                </a:solidFill>
                <a:latin typeface="Trebuchet MS"/>
                <a:cs typeface="Trebuchet MS"/>
              </a:rPr>
              <a:t>Comparison </a:t>
            </a:r>
            <a:r>
              <a:rPr lang="en-US" sz="2000" dirty="0">
                <a:solidFill>
                  <a:srgbClr val="FF772B"/>
                </a:solidFill>
                <a:latin typeface="Trebuchet MS"/>
                <a:cs typeface="Trebuchet MS"/>
              </a:rPr>
              <a:t>– Detection of </a:t>
            </a:r>
            <a:r>
              <a:rPr lang="en-US" sz="2000" dirty="0" smtClean="0">
                <a:solidFill>
                  <a:srgbClr val="FF772B"/>
                </a:solidFill>
                <a:latin typeface="Trebuchet MS"/>
                <a:cs typeface="Trebuchet MS"/>
              </a:rPr>
              <a:t>Handgun</a:t>
            </a:r>
            <a:endParaRPr lang="en-US" sz="20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4" y="1544863"/>
            <a:ext cx="6136949" cy="521247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87ECD-7A6C-5B42-AFF2-470F3581033B}" type="slidenum">
              <a:rPr lang="es-ES_tradnl" smtClean="0"/>
              <a:t>32</a:t>
            </a:fld>
            <a:endParaRPr lang="es-ES_tradnl"/>
          </a:p>
        </p:txBody>
      </p:sp>
      <p:sp>
        <p:nvSpPr>
          <p:cNvPr id="9" name="CuadroTexto 39"/>
          <p:cNvSpPr txBox="1"/>
          <p:nvPr/>
        </p:nvSpPr>
        <p:spPr>
          <a:xfrm>
            <a:off x="1778908" y="1033314"/>
            <a:ext cx="545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  <a:latin typeface="Trebuchet MS"/>
                <a:cs typeface="Trebuchet MS"/>
              </a:rPr>
              <a:t>Experiments on </a:t>
            </a:r>
            <a:r>
              <a:rPr lang="en-US" sz="2000" smtClean="0">
                <a:solidFill>
                  <a:schemeClr val="bg2">
                    <a:lumMod val="25000"/>
                  </a:schemeClr>
                </a:solidFill>
                <a:latin typeface="Trebuchet MS"/>
                <a:cs typeface="Trebuchet MS"/>
              </a:rPr>
              <a:t>1.950 X-ray images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Trebuchet MS"/>
              <a:cs typeface="Trebuchet M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7" name="Donut 6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4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8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89" y="2258932"/>
            <a:ext cx="3177811" cy="41250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8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Single Views Method 4: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Deep Learning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84712" y="1061487"/>
            <a:ext cx="343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Ackay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Breckon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evaluation of region based object detection,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IEEE ICIP, 2017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21" y="4916913"/>
            <a:ext cx="3015179" cy="1570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3" y="3084453"/>
            <a:ext cx="3171655" cy="1582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3" y="1034018"/>
            <a:ext cx="2924904" cy="1661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8907" y="2405635"/>
            <a:ext cx="97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SW-CNN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25963" y="4321480"/>
            <a:ext cx="72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RCNN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25963" y="6014696"/>
            <a:ext cx="75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R-FCN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14" name="Donut 13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4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6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1724"/>
            <a:ext cx="8217877" cy="6391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369" y="6550223"/>
            <a:ext cx="8753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Ackay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Breckon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evaluation of region based object detection,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IEEE ICIP, 2017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57" y="1689100"/>
            <a:ext cx="6695343" cy="363152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7" name="Donut 6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4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85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tfig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49"/>
            <a:ext cx="9754776" cy="4572000"/>
          </a:xfrm>
          <a:prstGeom prst="rect">
            <a:avLst/>
          </a:prstGeom>
        </p:spPr>
      </p:pic>
      <p:sp>
        <p:nvSpPr>
          <p:cNvPr id="31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Computed Tomography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3" name="Picture 32" descr="9d8cac729867477a4671d63e0bd92f26.jp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43" y="1873781"/>
            <a:ext cx="1604924" cy="1604924"/>
          </a:xfrm>
          <a:prstGeom prst="rect">
            <a:avLst/>
          </a:prstGeom>
        </p:spPr>
      </p:pic>
      <p:pic>
        <p:nvPicPr>
          <p:cNvPr id="34" name="Picture 33" descr="Enfield_revolver.gif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0211" flipH="1" flipV="1">
            <a:off x="4456761" y="2523943"/>
            <a:ext cx="622930" cy="4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Computed Tomography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BD65-1411-44CA-A503-BD12CFAFC5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 1" descr="CT_gu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0"/>
            <a:ext cx="9144000" cy="3395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45591" y="1428933"/>
            <a:ext cx="3333910" cy="3704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90791" y="1616616"/>
            <a:ext cx="3333910" cy="3704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2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6" y="313264"/>
            <a:ext cx="9144000" cy="4572000"/>
          </a:xfrm>
          <a:prstGeom prst="rect">
            <a:avLst/>
          </a:prstGeom>
        </p:spPr>
      </p:pic>
      <p:pic>
        <p:nvPicPr>
          <p:cNvPr id="6" name="Picture 5" descr="9d8cac729867477a4671d63e0bd92f26.jp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43" y="1873781"/>
            <a:ext cx="1604924" cy="1604924"/>
          </a:xfrm>
          <a:prstGeom prst="rect">
            <a:avLst/>
          </a:prstGeom>
        </p:spPr>
      </p:pic>
      <p:pic>
        <p:nvPicPr>
          <p:cNvPr id="7" name="Picture 6" descr="Enfield_revolver.gif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0211" flipH="1" flipV="1">
            <a:off x="4456761" y="2523943"/>
            <a:ext cx="622930" cy="447947"/>
          </a:xfrm>
          <a:prstGeom prst="rect">
            <a:avLst/>
          </a:prstGeom>
        </p:spPr>
      </p:pic>
      <p:sp>
        <p:nvSpPr>
          <p:cNvPr id="31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Computed Tomography – Multi Energy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DF9BBD65-1411-44CA-A503-BD12CFAFC5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7138">
            <a:off x="6802812" y="4820265"/>
            <a:ext cx="1564534" cy="1778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9462" y="6169580"/>
            <a:ext cx="252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Metallic object: handgun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84712" y="947188"/>
            <a:ext cx="355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D. Mery: Inspection of Complex Objects using Multiple X-ray Views, Submitted to CVIU, 2013.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743" y="2354584"/>
            <a:ext cx="2822101" cy="4035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8" name="CuadroTexto 39"/>
          <p:cNvSpPr txBox="1"/>
          <p:nvPr/>
        </p:nvSpPr>
        <p:spPr>
          <a:xfrm>
            <a:off x="507999" y="348377"/>
            <a:ext cx="8366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CT Method 1: </a:t>
            </a:r>
            <a:r>
              <a:rPr lang="en-US" sz="2400" dirty="0" smtClean="0">
                <a:solidFill>
                  <a:srgbClr val="FF772B"/>
                </a:solidFill>
                <a:latin typeface="Trebuchet MS"/>
                <a:cs typeface="Trebuchet MS"/>
              </a:rPr>
              <a:t>Limited View &amp; Limited Angle</a:t>
            </a:r>
            <a:endParaRPr lang="en-US" sz="2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1778185"/>
            <a:ext cx="4571325" cy="3556000"/>
          </a:xfrm>
          <a:prstGeom prst="rect">
            <a:avLst/>
          </a:prstGeom>
        </p:spPr>
      </p:pic>
      <p:pic>
        <p:nvPicPr>
          <p:cNvPr id="7" name="Imagen 32" descr="Screen shot 2011-12-15 at 5.46.3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134" y="5430355"/>
            <a:ext cx="2387600" cy="8104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71380" y="3898900"/>
            <a:ext cx="1816100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16243">
            <a:off x="5280446" y="3875156"/>
            <a:ext cx="3822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0000"/>
                </a:solidFill>
              </a:rPr>
              <a:t>[ R E J E C T E D </a:t>
            </a:r>
            <a:r>
              <a:rPr lang="en-US" sz="4000" b="1" dirty="0" smtClean="0">
                <a:solidFill>
                  <a:srgbClr val="FF0000"/>
                </a:solidFill>
              </a:rPr>
              <a:t>] </a:t>
            </a:r>
            <a:endParaRPr lang="en-US" sz="4000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11" name="Donut 10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1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57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/>
          <p:cNvGrpSpPr/>
          <p:nvPr/>
        </p:nvGrpSpPr>
        <p:grpSpPr>
          <a:xfrm>
            <a:off x="3687300" y="0"/>
            <a:ext cx="5511800" cy="6858000"/>
            <a:chOff x="2628900" y="0"/>
            <a:chExt cx="5511800" cy="6858000"/>
          </a:xfrm>
        </p:grpSpPr>
        <p:pic>
          <p:nvPicPr>
            <p:cNvPr id="4" name="Imagen 3" descr="Picture 10.png"/>
            <p:cNvPicPr>
              <a:picLocks noChangeAspect="1"/>
            </p:cNvPicPr>
            <p:nvPr/>
          </p:nvPicPr>
          <p:blipFill>
            <a:blip r:embed="rId2">
              <a:lum contrast="32000"/>
            </a:blip>
            <a:stretch>
              <a:fillRect/>
            </a:stretch>
          </p:blipFill>
          <p:spPr>
            <a:xfrm>
              <a:off x="2636251" y="0"/>
              <a:ext cx="5471697" cy="6858000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2628900" y="0"/>
              <a:ext cx="1054100" cy="546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7086600" y="12700"/>
              <a:ext cx="1054100" cy="546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5029200" y="317500"/>
              <a:ext cx="393700" cy="374650"/>
            </a:xfrm>
            <a:prstGeom prst="rect">
              <a:avLst/>
            </a:prstGeom>
            <a:noFill/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2673350" y="5499100"/>
              <a:ext cx="895350" cy="1358900"/>
            </a:xfrm>
            <a:prstGeom prst="rect">
              <a:avLst/>
            </a:prstGeom>
            <a:noFill/>
            <a:ln w="5715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1" name="Conector angular 10"/>
            <p:cNvCxnSpPr>
              <a:stCxn id="8" idx="2"/>
              <a:endCxn id="9" idx="0"/>
            </p:cNvCxnSpPr>
            <p:nvPr/>
          </p:nvCxnSpPr>
          <p:spPr>
            <a:xfrm rot="5400000">
              <a:off x="1770063" y="2043113"/>
              <a:ext cx="4806950" cy="2105025"/>
            </a:xfrm>
            <a:prstGeom prst="bentConnector3">
              <a:avLst>
                <a:gd name="adj1" fmla="val 97292"/>
              </a:avLst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 descr="Picture 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87" y="2940291"/>
            <a:ext cx="1734363" cy="1582704"/>
          </a:xfrm>
          <a:prstGeom prst="rect">
            <a:avLst/>
          </a:prstGeom>
        </p:spPr>
      </p:pic>
      <p:sp>
        <p:nvSpPr>
          <p:cNvPr id="14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Multiple view analysis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15" name="Donut 14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1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085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19587"/>
            <a:ext cx="7981950" cy="438893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8000"/>
                </a:solidFill>
                <a:latin typeface="Trebuchet MS"/>
                <a:cs typeface="Trebuchet MS"/>
              </a:rPr>
              <a:t>Baggage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142853" y="-101213"/>
            <a:ext cx="4505847" cy="2393418"/>
            <a:chOff x="2228339" y="826597"/>
            <a:chExt cx="2388661" cy="1297326"/>
          </a:xfrm>
        </p:grpSpPr>
        <p:sp>
          <p:nvSpPr>
            <p:cNvPr id="6" name="Cloud 5"/>
            <p:cNvSpPr/>
            <p:nvPr/>
          </p:nvSpPr>
          <p:spPr>
            <a:xfrm>
              <a:off x="2819400" y="826597"/>
              <a:ext cx="1797600" cy="1297326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492870" y="1665329"/>
              <a:ext cx="188999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28339" y="1845329"/>
              <a:ext cx="127000" cy="12095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7" y="-369285"/>
            <a:ext cx="2196885" cy="19429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450" y="-118839"/>
            <a:ext cx="2159000" cy="215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200" y="105918"/>
            <a:ext cx="1827014" cy="18270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07" y="105918"/>
            <a:ext cx="1622306" cy="1827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07" y="-2505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436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0"/>
            <a:ext cx="748761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00" y="1333500"/>
            <a:ext cx="16047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X-ray sequence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" y="2476500"/>
            <a:ext cx="18032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2D Segmentation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454400"/>
            <a:ext cx="13433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Tomography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50800" y="4508500"/>
            <a:ext cx="18032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3D Segmentation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99200" y="4584700"/>
            <a:ext cx="14013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                      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9" name="Donut 8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1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39700"/>
            <a:ext cx="8408504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5" name="Donut 4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1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8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84712" y="947188"/>
            <a:ext cx="3559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I. Godoy: Detection of Threat Objects using 3D Reconstruction from Multiple Views, Master Thesis, Universidad de Atacama, Chile, 2017.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743" y="2547354"/>
            <a:ext cx="2822101" cy="36498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8" name="CuadroTexto 39"/>
          <p:cNvSpPr txBox="1"/>
          <p:nvPr/>
        </p:nvSpPr>
        <p:spPr>
          <a:xfrm>
            <a:off x="507999" y="348377"/>
            <a:ext cx="8366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CT Method 2: </a:t>
            </a:r>
            <a:r>
              <a:rPr lang="en-US" sz="2400" dirty="0" smtClean="0">
                <a:solidFill>
                  <a:srgbClr val="FF772B"/>
                </a:solidFill>
                <a:latin typeface="Trebuchet MS"/>
                <a:cs typeface="Trebuchet MS"/>
              </a:rPr>
              <a:t>Classic Computed Tomography</a:t>
            </a:r>
            <a:endParaRPr lang="en-US" sz="2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1380" y="3898900"/>
            <a:ext cx="1816100" cy="66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85797"/>
            <a:ext cx="4505757" cy="2298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26719" y="4102100"/>
            <a:ext cx="1386847" cy="5715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6719" y="490108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  <a:endCxn id="11" idx="0"/>
          </p:cNvCxnSpPr>
          <p:nvPr/>
        </p:nvCxnSpPr>
        <p:spPr>
          <a:xfrm>
            <a:off x="2920143" y="4673600"/>
            <a:ext cx="0" cy="2274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88619" y="4214030"/>
            <a:ext cx="149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Segmentation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49500" y="5029200"/>
            <a:ext cx="1131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</a:t>
            </a:r>
          </a:p>
          <a:p>
            <a:pPr algn="ctr"/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227498" y="6028619"/>
            <a:ext cx="1386847" cy="5715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5598" y="6140549"/>
            <a:ext cx="140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Classification</a:t>
            </a:r>
            <a:endParaRPr lang="en-US"/>
          </a:p>
        </p:txBody>
      </p:sp>
      <p:cxnSp>
        <p:nvCxnSpPr>
          <p:cNvPr id="21" name="Straight Arrow Connector 20"/>
          <p:cNvCxnSpPr>
            <a:stCxn id="11" idx="2"/>
            <a:endCxn id="17" idx="0"/>
          </p:cNvCxnSpPr>
          <p:nvPr/>
        </p:nvCxnSpPr>
        <p:spPr>
          <a:xfrm>
            <a:off x="2920143" y="5803506"/>
            <a:ext cx="779" cy="2251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16" name="Donut 15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2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1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949"/>
            <a:ext cx="9144000" cy="37553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30" y="6379536"/>
            <a:ext cx="544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 Ivan Godoy &amp; Vladimir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Riffo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Universidad de Atacama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5" name="Donut 4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2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7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133600"/>
            <a:ext cx="9144000" cy="2873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30" y="6379536"/>
            <a:ext cx="544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 Ivan Godoy &amp; Vladimir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Riffo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Universidad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 Atacama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6" name="Donut 5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2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25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866"/>
            <a:ext cx="9144000" cy="41297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80" y="4293568"/>
            <a:ext cx="5571166" cy="20859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30" y="6379536"/>
            <a:ext cx="544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 Ivan Godoy &amp; Vladimir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Riffo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Universidad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 Atacama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7" name="Donut 6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2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8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" y="1456365"/>
            <a:ext cx="9144000" cy="3936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30" y="6379536"/>
            <a:ext cx="544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(c) Ivan Godoy &amp; Vladimir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Riffo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Universidad </a:t>
            </a: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 Atacama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47100" y="101600"/>
            <a:ext cx="495300" cy="495300"/>
            <a:chOff x="8547100" y="101600"/>
            <a:chExt cx="495300" cy="495300"/>
          </a:xfrm>
        </p:grpSpPr>
        <p:sp>
          <p:nvSpPr>
            <p:cNvPr id="6" name="Donut 5"/>
            <p:cNvSpPr/>
            <p:nvPr/>
          </p:nvSpPr>
          <p:spPr>
            <a:xfrm>
              <a:off x="8547100" y="101600"/>
              <a:ext cx="495300" cy="495300"/>
            </a:xfrm>
            <a:prstGeom prst="donu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69867" y="224367"/>
              <a:ext cx="2519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rebuchet MS"/>
                  <a:cs typeface="Trebuchet MS"/>
                </a:rPr>
                <a:t>2</a:t>
              </a:r>
              <a:endParaRPr lang="en-US" sz="1000" dirty="0">
                <a:latin typeface="Trebuchet MS"/>
                <a:cs typeface="Trebuchet M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83300" y="4749800"/>
            <a:ext cx="16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False Detection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6" y="313264"/>
            <a:ext cx="9144000" cy="4572000"/>
          </a:xfrm>
          <a:prstGeom prst="rect">
            <a:avLst/>
          </a:prstGeom>
        </p:spPr>
      </p:pic>
      <p:pic>
        <p:nvPicPr>
          <p:cNvPr id="6" name="Picture 5" descr="9d8cac729867477a4671d63e0bd92f26.jp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743" y="1873781"/>
            <a:ext cx="1604924" cy="1604924"/>
          </a:xfrm>
          <a:prstGeom prst="rect">
            <a:avLst/>
          </a:prstGeom>
        </p:spPr>
      </p:pic>
      <p:pic>
        <p:nvPicPr>
          <p:cNvPr id="7" name="Picture 6" descr="Enfield_revolver.gif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10211" flipH="1" flipV="1">
            <a:off x="4456761" y="2523943"/>
            <a:ext cx="622930" cy="44794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605110" y="4510479"/>
            <a:ext cx="2094449" cy="1307958"/>
            <a:chOff x="1605110" y="4510479"/>
            <a:chExt cx="2094449" cy="1307958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1675117" y="4510479"/>
              <a:ext cx="2024442" cy="1307958"/>
            </a:xfrm>
            <a:prstGeom prst="straightConnector1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19518524">
              <a:off x="1605110" y="4946202"/>
              <a:ext cx="1580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Arial"/>
                  <a:cs typeface="Arial"/>
                </a:rPr>
                <a:t>Energies</a:t>
              </a:r>
              <a:endParaRPr lang="en-US" sz="1200" i="1" dirty="0" smtClean="0">
                <a:latin typeface="Arial"/>
                <a:cs typeface="Arial"/>
              </a:endParaRPr>
            </a:p>
            <a:p>
              <a:endParaRPr lang="en-US" sz="600" i="1" dirty="0" smtClean="0">
                <a:latin typeface="Arial"/>
                <a:cs typeface="Arial"/>
              </a:endParaRPr>
            </a:p>
            <a:p>
              <a:r>
                <a:rPr lang="en-US" sz="1200" i="1" dirty="0" smtClean="0">
                  <a:latin typeface="Arial"/>
                  <a:cs typeface="Arial"/>
                </a:rPr>
                <a:t>multi </a:t>
              </a:r>
              <a:r>
                <a:rPr lang="en-US" sz="1200" i="1" dirty="0" smtClean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200" i="1" dirty="0">
                  <a:latin typeface="Arial"/>
                  <a:cs typeface="Arial"/>
                  <a:sym typeface="Wingdings"/>
                </a:rPr>
                <a:t> </a:t>
              </a:r>
              <a:r>
                <a:rPr lang="en-US" sz="1200" i="1" dirty="0" smtClean="0">
                  <a:latin typeface="Arial"/>
                  <a:cs typeface="Arial"/>
                </a:rPr>
                <a:t>dual</a:t>
              </a:r>
              <a:r>
                <a:rPr lang="en-US" sz="1200" i="1" dirty="0">
                  <a:latin typeface="Arial"/>
                  <a:cs typeface="Arial"/>
                </a:rPr>
                <a:t> </a:t>
              </a:r>
              <a:r>
                <a:rPr lang="en-US" sz="1200" i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200" i="1" dirty="0">
                  <a:latin typeface="Arial"/>
                  <a:cs typeface="Arial"/>
                  <a:sym typeface="Wingdings"/>
                </a:rPr>
                <a:t> </a:t>
              </a:r>
              <a:r>
                <a:rPr lang="en-US" sz="1200" i="1" dirty="0" smtClean="0">
                  <a:latin typeface="Arial"/>
                  <a:cs typeface="Arial"/>
                </a:rPr>
                <a:t> mono</a:t>
              </a:r>
              <a:endParaRPr lang="en-US" sz="1200" i="1" dirty="0">
                <a:latin typeface="Arial"/>
                <a:cs typeface="Arial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3820" y="4359684"/>
            <a:ext cx="4742898" cy="2471526"/>
            <a:chOff x="2813820" y="4359684"/>
            <a:chExt cx="4742898" cy="2471526"/>
          </a:xfrm>
        </p:grpSpPr>
        <p:sp>
          <p:nvSpPr>
            <p:cNvPr id="11" name="TextBox 10"/>
            <p:cNvSpPr txBox="1"/>
            <p:nvPr/>
          </p:nvSpPr>
          <p:spPr>
            <a:xfrm rot="16200000">
              <a:off x="2332795" y="5862446"/>
              <a:ext cx="1331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Arial"/>
                  <a:cs typeface="Arial"/>
                </a:rPr>
                <a:t>Algorithms</a:t>
              </a:r>
              <a:endParaRPr lang="en-US" i="1" dirty="0">
                <a:latin typeface="Arial"/>
                <a:cs typeface="Arial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162513" y="4359684"/>
              <a:ext cx="0" cy="2368448"/>
            </a:xfrm>
            <a:prstGeom prst="straightConnector1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 rot="240301">
              <a:off x="3432859" y="5317773"/>
              <a:ext cx="1319797" cy="53557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Image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Analysis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 rot="240301">
              <a:off x="3496359" y="5741081"/>
              <a:ext cx="1319797" cy="53557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Sparse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Representations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rot="240301">
              <a:off x="3407459" y="6295635"/>
              <a:ext cx="1319797" cy="53557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Deep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Learning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21440343">
              <a:off x="4791760" y="5546361"/>
              <a:ext cx="1319262" cy="5356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Multi-view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Analysis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21440343">
              <a:off x="4766360" y="6184874"/>
              <a:ext cx="1319262" cy="5356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Limited angle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CT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 rot="20857250">
              <a:off x="6285212" y="5781114"/>
              <a:ext cx="1196787" cy="47845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3D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Segmentation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 rot="20857250">
              <a:off x="6284334" y="5163411"/>
              <a:ext cx="1272384" cy="47845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3D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Reconstruction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 rot="20857250">
              <a:off x="6310612" y="6310963"/>
              <a:ext cx="1196787" cy="47845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3D</a:t>
              </a:r>
            </a:p>
            <a:p>
              <a:pPr algn="ctr"/>
              <a:r>
                <a:rPr lang="en-US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Recognition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87691" y="1811061"/>
            <a:ext cx="7870192" cy="3516402"/>
            <a:chOff x="987691" y="1811061"/>
            <a:chExt cx="7870192" cy="3516402"/>
          </a:xfrm>
        </p:grpSpPr>
        <p:sp>
          <p:nvSpPr>
            <p:cNvPr id="12" name="Arc 11"/>
            <p:cNvSpPr/>
            <p:nvPr/>
          </p:nvSpPr>
          <p:spPr>
            <a:xfrm>
              <a:off x="987691" y="1811061"/>
              <a:ext cx="7870192" cy="3215321"/>
            </a:xfrm>
            <a:prstGeom prst="arc">
              <a:avLst>
                <a:gd name="adj1" fmla="val 1138732"/>
                <a:gd name="adj2" fmla="val 8837138"/>
              </a:avLst>
            </a:prstGeom>
            <a:ln w="12700" cmpd="sng">
              <a:solidFill>
                <a:srgbClr val="A6A6A6"/>
              </a:solidFill>
              <a:prstDash val="solid"/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 rot="19530455">
              <a:off x="7792177" y="4037189"/>
              <a:ext cx="850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Arial"/>
                  <a:cs typeface="Arial"/>
                </a:rPr>
                <a:t>Views</a:t>
              </a:r>
              <a:endParaRPr lang="en-US" i="1" dirty="0">
                <a:latin typeface="Arial"/>
                <a:cs typeface="Arial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360000">
              <a:off x="3591925" y="5008007"/>
              <a:ext cx="10558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200" i="1" dirty="0" smtClean="0">
                  <a:latin typeface="Arial"/>
                  <a:cs typeface="Arial"/>
                </a:rPr>
                <a:t> monocular</a:t>
              </a:r>
              <a:endParaRPr lang="en-US" sz="1200" i="1" dirty="0">
                <a:latin typeface="Arial"/>
                <a:cs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1480000">
              <a:off x="4874220" y="5050464"/>
              <a:ext cx="1021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200" i="1" dirty="0" smtClean="0">
                  <a:latin typeface="Arial"/>
                  <a:cs typeface="Arial"/>
                </a:rPr>
                <a:t> multi-view </a:t>
              </a:r>
              <a:endParaRPr lang="en-US" sz="1200" i="1" dirty="0"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0880000">
              <a:off x="5915754" y="4845340"/>
              <a:ext cx="1868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200" i="1" dirty="0" smtClean="0">
                  <a:latin typeface="Arial"/>
                  <a:cs typeface="Arial"/>
                </a:rPr>
                <a:t> computed tomography </a:t>
              </a:r>
              <a:endParaRPr lang="en-US" sz="1200" i="1" dirty="0">
                <a:latin typeface="Arial"/>
                <a:cs typeface="Arial"/>
              </a:endParaRPr>
            </a:p>
          </p:txBody>
        </p:sp>
      </p:grpSp>
      <p:sp>
        <p:nvSpPr>
          <p:cNvPr id="31" name="CuadroTexto 39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62626"/>
                </a:solidFill>
                <a:latin typeface="Trebuchet MS"/>
                <a:cs typeface="Trebuchet MS"/>
              </a:rPr>
              <a:t>Principles: </a:t>
            </a:r>
            <a:r>
              <a:rPr lang="en-US" sz="2800" dirty="0" smtClean="0">
                <a:solidFill>
                  <a:srgbClr val="FF772B"/>
                </a:solidFill>
                <a:latin typeface="Trebuchet MS"/>
                <a:cs typeface="Trebuchet MS"/>
              </a:rPr>
              <a:t>General X-ray Testing Methodology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DF9BBD65-1411-44CA-A503-BD12CFAFC5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89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8000"/>
                </a:solidFill>
                <a:latin typeface="Trebuchet MS"/>
                <a:cs typeface="Trebuchet MS"/>
              </a:rPr>
              <a:t>Baggage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pic>
        <p:nvPicPr>
          <p:cNvPr id="2" name="BaggageScreening0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550" y="1244600"/>
            <a:ext cx="79629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822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19587"/>
            <a:ext cx="7981950" cy="438893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000" y="348377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8000"/>
                </a:solidFill>
                <a:latin typeface="Trebuchet MS"/>
                <a:cs typeface="Trebuchet MS"/>
              </a:rPr>
              <a:t>Baggage inspection</a:t>
            </a:r>
            <a:r>
              <a:rPr lang="en-US" dirty="0" smtClean="0">
                <a:solidFill>
                  <a:srgbClr val="D9D9D9"/>
                </a:solidFill>
                <a:latin typeface="Trebuchet MS"/>
                <a:cs typeface="Trebuchet MS"/>
              </a:rPr>
              <a:t>	</a:t>
            </a:r>
            <a:endParaRPr lang="en-US" sz="1400" dirty="0">
              <a:solidFill>
                <a:srgbClr val="FF772B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98987" y="5801737"/>
            <a:ext cx="428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Only 85</a:t>
            </a:r>
            <a:r>
              <a:rPr lang="en-US" dirty="0" smtClean="0"/>
              <a:t>% of the threat objects </a:t>
            </a:r>
            <a:r>
              <a:rPr lang="en-US" smtClean="0"/>
              <a:t>are detected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615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14188" y="1978433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rebuchet MS"/>
                <a:cs typeface="Trebuchet MS"/>
              </a:rPr>
              <a:t>Can Computer Vision </a:t>
            </a:r>
            <a:r>
              <a:rPr lang="en-US" sz="3200" dirty="0" smtClean="0">
                <a:latin typeface="Trebuchet MS"/>
                <a:cs typeface="Trebuchet MS"/>
              </a:rPr>
              <a:t>be </a:t>
            </a:r>
            <a:r>
              <a:rPr lang="en-US" sz="3200" dirty="0">
                <a:latin typeface="Trebuchet MS"/>
                <a:cs typeface="Trebuchet MS"/>
              </a:rPr>
              <a:t>used </a:t>
            </a:r>
            <a:r>
              <a:rPr lang="en-US" sz="3200" dirty="0" smtClean="0">
                <a:latin typeface="Trebuchet MS"/>
                <a:cs typeface="Trebuchet MS"/>
              </a:rPr>
              <a:t>to</a:t>
            </a:r>
          </a:p>
          <a:p>
            <a:r>
              <a:rPr lang="en-US" sz="3200" dirty="0" smtClean="0">
                <a:latin typeface="Trebuchet MS"/>
                <a:cs typeface="Trebuchet MS"/>
              </a:rPr>
              <a:t>Aid Human Baggage Inspection</a:t>
            </a:r>
            <a:r>
              <a:rPr lang="en-US" sz="3200" dirty="0">
                <a:latin typeface="Trebuchet MS"/>
                <a:cs typeface="Trebuchet MS"/>
              </a:rPr>
              <a:t>?</a:t>
            </a:r>
          </a:p>
          <a:p>
            <a:endParaRPr lang="en-US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547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xmlns:p14="http://schemas.microsoft.com/office/powerpoint/2010/main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3373E-6 L -0.10843 -0.250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0" y="-12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ggageScreening0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679" y="1686995"/>
            <a:ext cx="7950200" cy="4229100"/>
          </a:xfrm>
          <a:prstGeom prst="rect">
            <a:avLst/>
          </a:prstGeom>
        </p:spPr>
      </p:pic>
      <p:sp>
        <p:nvSpPr>
          <p:cNvPr id="48" name="Title 1"/>
          <p:cNvSpPr txBox="1">
            <a:spLocks/>
          </p:cNvSpPr>
          <p:nvPr/>
        </p:nvSpPr>
        <p:spPr>
          <a:xfrm>
            <a:off x="-386220" y="6431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rebuchet MS"/>
                <a:cs typeface="Trebuchet MS"/>
              </a:rPr>
              <a:t>Can </a:t>
            </a:r>
            <a:r>
              <a:rPr lang="en-US" sz="3200" dirty="0">
                <a:solidFill>
                  <a:srgbClr val="E46C0A"/>
                </a:solidFill>
                <a:latin typeface="Trebuchet MS"/>
                <a:cs typeface="Trebuchet MS"/>
              </a:rPr>
              <a:t>Computer Vision</a:t>
            </a:r>
            <a:r>
              <a:rPr lang="en-US" sz="3200" dirty="0">
                <a:latin typeface="Trebuchet MS"/>
                <a:cs typeface="Trebuchet MS"/>
              </a:rPr>
              <a:t> be used to</a:t>
            </a:r>
          </a:p>
          <a:p>
            <a:r>
              <a:rPr lang="en-US" sz="3200" dirty="0">
                <a:latin typeface="Trebuchet MS"/>
                <a:cs typeface="Trebuchet MS"/>
              </a:rPr>
              <a:t>Aid Human Baggage Inspection?</a:t>
            </a:r>
          </a:p>
        </p:txBody>
      </p:sp>
      <p:sp>
        <p:nvSpPr>
          <p:cNvPr id="2" name="Rectangle 1"/>
          <p:cNvSpPr/>
          <p:nvPr/>
        </p:nvSpPr>
        <p:spPr>
          <a:xfrm>
            <a:off x="4622800" y="2755900"/>
            <a:ext cx="1155700" cy="153670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7400" y="2908300"/>
            <a:ext cx="1384300" cy="100330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21000" y="2946400"/>
            <a:ext cx="1155700" cy="96520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75300" y="3098800"/>
            <a:ext cx="1016000" cy="100330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1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be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be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be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orbell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 animBg="1"/>
      <p:bldP spid="2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>
            <a:spLocks/>
          </p:cNvSpPr>
          <p:nvPr/>
        </p:nvSpPr>
        <p:spPr>
          <a:xfrm>
            <a:off x="-386220" y="6431"/>
            <a:ext cx="792294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rebuchet MS"/>
                <a:cs typeface="Trebuchet MS"/>
              </a:rPr>
              <a:t>Can </a:t>
            </a:r>
            <a:r>
              <a:rPr lang="en-US" sz="3200" dirty="0">
                <a:solidFill>
                  <a:srgbClr val="E46C0A"/>
                </a:solidFill>
                <a:latin typeface="Trebuchet MS"/>
                <a:cs typeface="Trebuchet MS"/>
              </a:rPr>
              <a:t>Computer Vision</a:t>
            </a:r>
            <a:r>
              <a:rPr lang="en-US" sz="3200" dirty="0">
                <a:latin typeface="Trebuchet MS"/>
                <a:cs typeface="Trebuchet MS"/>
              </a:rPr>
              <a:t> be used to</a:t>
            </a:r>
          </a:p>
          <a:p>
            <a:r>
              <a:rPr lang="en-US" sz="3200" dirty="0">
                <a:latin typeface="Trebuchet MS"/>
                <a:cs typeface="Trebuchet MS"/>
              </a:rPr>
              <a:t>Aid Human Baggage Inspection?</a:t>
            </a:r>
          </a:p>
        </p:txBody>
      </p:sp>
      <p:pic>
        <p:nvPicPr>
          <p:cNvPr id="42" name="BaggageScreening0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550" y="1689100"/>
            <a:ext cx="7962900" cy="4368800"/>
          </a:xfrm>
          <a:prstGeom prst="rect">
            <a:avLst/>
          </a:prstGeom>
        </p:spPr>
      </p:pic>
      <p:sp>
        <p:nvSpPr>
          <p:cNvPr id="46" name="Rectángulo 10"/>
          <p:cNvSpPr/>
          <p:nvPr/>
        </p:nvSpPr>
        <p:spPr>
          <a:xfrm>
            <a:off x="2819400" y="2819400"/>
            <a:ext cx="1993900" cy="1549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Rectángulo 11"/>
          <p:cNvSpPr/>
          <p:nvPr/>
        </p:nvSpPr>
        <p:spPr>
          <a:xfrm>
            <a:off x="2921000" y="3771901"/>
            <a:ext cx="4089400" cy="19431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9" name="Picture 48" descr="Screen Shot 2015-11-24 at 7.19.1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0" y="1676400"/>
            <a:ext cx="1446875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</p:childTnLst>
        </p:cTn>
      </p:par>
    </p:tnLst>
    <p:bldLst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28599</TotalTime>
  <Words>919</Words>
  <Application>Microsoft Macintosh PowerPoint</Application>
  <PresentationFormat>On-screen Show (4:3)</PresentationFormat>
  <Paragraphs>299</Paragraphs>
  <Slides>47</Slides>
  <Notes>21</Notes>
  <HiddenSlides>1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Calibri</vt:lpstr>
      <vt:lpstr>Mangal</vt:lpstr>
      <vt:lpstr>ＭＳ Ｐゴシック</vt:lpstr>
      <vt:lpstr>Times</vt:lpstr>
      <vt:lpstr>Trebuchet MS</vt:lpstr>
      <vt:lpstr>Wingdings</vt:lpstr>
      <vt:lpstr>Arial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Ingeniería - P.Universidad Católica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 Q.</dc:creator>
  <cp:lastModifiedBy>Domingo Mery</cp:lastModifiedBy>
  <cp:revision>464</cp:revision>
  <dcterms:created xsi:type="dcterms:W3CDTF">2012-12-03T17:43:01Z</dcterms:created>
  <dcterms:modified xsi:type="dcterms:W3CDTF">2018-06-19T14:38:39Z</dcterms:modified>
</cp:coreProperties>
</file>